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1" r:id="rId3"/>
    <p:sldId id="279" r:id="rId4"/>
    <p:sldId id="294" r:id="rId5"/>
    <p:sldId id="281" r:id="rId6"/>
    <p:sldId id="314" r:id="rId7"/>
    <p:sldId id="309" r:id="rId8"/>
    <p:sldId id="315" r:id="rId9"/>
    <p:sldId id="282" r:id="rId10"/>
    <p:sldId id="280" r:id="rId11"/>
    <p:sldId id="283" r:id="rId12"/>
    <p:sldId id="285" r:id="rId13"/>
    <p:sldId id="286" r:id="rId14"/>
    <p:sldId id="287" r:id="rId15"/>
    <p:sldId id="288" r:id="rId16"/>
    <p:sldId id="303" r:id="rId17"/>
    <p:sldId id="289" r:id="rId18"/>
    <p:sldId id="290" r:id="rId19"/>
    <p:sldId id="304" r:id="rId20"/>
    <p:sldId id="305" r:id="rId21"/>
    <p:sldId id="306" r:id="rId22"/>
    <p:sldId id="307" r:id="rId23"/>
    <p:sldId id="292" r:id="rId24"/>
    <p:sldId id="310" r:id="rId25"/>
    <p:sldId id="293" r:id="rId26"/>
    <p:sldId id="296" r:id="rId27"/>
    <p:sldId id="297" r:id="rId28"/>
    <p:sldId id="298" r:id="rId29"/>
    <p:sldId id="299" r:id="rId30"/>
    <p:sldId id="312" r:id="rId31"/>
    <p:sldId id="313" r:id="rId32"/>
    <p:sldId id="316" r:id="rId33"/>
    <p:sldId id="301" r:id="rId3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2AD"/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1" autoAdjust="0"/>
    <p:restoredTop sz="94717" autoAdjust="0"/>
  </p:normalViewPr>
  <p:slideViewPr>
    <p:cSldViewPr snapToGrid="0" showGuides="1">
      <p:cViewPr varScale="1">
        <p:scale>
          <a:sx n="69" d="100"/>
          <a:sy n="69" d="100"/>
        </p:scale>
        <p:origin x="-1188" y="-10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F986-A263-49FD-98F2-DF3997150592}" type="datetimeFigureOut">
              <a:rPr lang="en-GB" smtClean="0"/>
              <a:pPr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3F6D-E5CC-446C-96E8-D471445218B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18702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6F875-1F34-428F-88AA-50F6A4BC917B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B499B-ED1A-4B35-9224-843B971BFC7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493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B499B-ED1A-4B35-9224-843B971BFC7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Storex -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5655" y="5878144"/>
            <a:ext cx="1511808" cy="1065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pic>
        <p:nvPicPr>
          <p:cNvPr id="5" name="Afbeelding 4" descr="Storex -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5655" y="5878144"/>
            <a:ext cx="1511808" cy="1065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  <p:pic>
        <p:nvPicPr>
          <p:cNvPr id="4" name="Afbeelding 3" descr="Storex -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5655" y="5878144"/>
            <a:ext cx="1511808" cy="1065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6" name="Afbeelding 5" descr="Storex -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5655" y="5878144"/>
            <a:ext cx="1511808" cy="1065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=""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3800901" y="6127845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2" cstate="print">
            <a:lum/>
          </a:blip>
          <a:srcRect/>
          <a:stretch>
            <a:fillRect l="-4000" t="-1000" r="-1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gif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cid:image001.jpg@01CF1DBE.DADF9030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10653" y="1524000"/>
            <a:ext cx="6946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632AD"/>
              </a:buClr>
            </a:pPr>
            <a:r>
              <a:rPr lang="nl-NL" sz="4000" b="1" i="1" dirty="0" smtClean="0">
                <a:solidFill>
                  <a:srgbClr val="0632AD"/>
                </a:solidFill>
              </a:rPr>
              <a:t>	</a:t>
            </a:r>
            <a:r>
              <a:rPr lang="nl-NL" sz="4000" b="1" i="1" dirty="0" smtClean="0">
                <a:solidFill>
                  <a:srgbClr val="0632AD"/>
                </a:solidFill>
              </a:rPr>
              <a:t>Bewaring bij de laagst mogelijke zuurstofgehalte geeft de beste fruitkwaliteit</a:t>
            </a:r>
            <a:endParaRPr lang="nl-NL" sz="4000" b="1" i="1" dirty="0" smtClean="0">
              <a:solidFill>
                <a:srgbClr val="0632AD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632AD"/>
              </a:buClr>
            </a:pPr>
            <a:r>
              <a:rPr lang="nl-NL" sz="4000" b="1" i="1" dirty="0" smtClean="0">
                <a:solidFill>
                  <a:srgbClr val="0632AD"/>
                </a:solidFill>
              </a:rPr>
              <a:t>	</a:t>
            </a:r>
            <a:r>
              <a:rPr lang="nl-NL" sz="4000" b="1" i="1" dirty="0" smtClean="0">
                <a:solidFill>
                  <a:srgbClr val="0632AD"/>
                </a:solidFill>
              </a:rPr>
              <a:t>(</a:t>
            </a:r>
            <a:r>
              <a:rPr lang="nl-NL" sz="4000" b="1" i="1" dirty="0" smtClean="0">
                <a:solidFill>
                  <a:srgbClr val="0632AD"/>
                </a:solidFill>
              </a:rPr>
              <a:t>bron</a:t>
            </a:r>
            <a:r>
              <a:rPr lang="nl-NL" sz="4000" b="1" i="1" dirty="0" smtClean="0">
                <a:solidFill>
                  <a:srgbClr val="0632AD"/>
                </a:solidFill>
              </a:rPr>
              <a:t> </a:t>
            </a:r>
            <a:r>
              <a:rPr lang="nl-NL" sz="4000" b="1" i="1" dirty="0" smtClean="0">
                <a:solidFill>
                  <a:srgbClr val="0632AD"/>
                </a:solidFill>
              </a:rPr>
              <a:t>: FBR Wageningen)</a:t>
            </a:r>
            <a:endParaRPr lang="nl-NL" sz="4000" b="1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Zwakke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plekken</a:t>
            </a:r>
            <a:r>
              <a:rPr lang="en-GB" sz="4000" b="1" dirty="0" smtClean="0">
                <a:solidFill>
                  <a:srgbClr val="0632AD"/>
                </a:solidFill>
              </a:rPr>
              <a:t> in </a:t>
            </a:r>
            <a:r>
              <a:rPr lang="en-GB" sz="4000" b="1" dirty="0" err="1" smtClean="0">
                <a:solidFill>
                  <a:srgbClr val="0632AD"/>
                </a:solidFill>
              </a:rPr>
              <a:t>een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bewaarcel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vloer</a:t>
            </a:r>
            <a:r>
              <a:rPr lang="en-GB" sz="2800" dirty="0" smtClean="0">
                <a:solidFill>
                  <a:schemeClr val="accent5"/>
                </a:solidFill>
              </a:rPr>
              <a:t>- en </a:t>
            </a:r>
            <a:r>
              <a:rPr lang="en-GB" sz="2800" dirty="0" err="1" smtClean="0">
                <a:solidFill>
                  <a:schemeClr val="accent5"/>
                </a:solidFill>
              </a:rPr>
              <a:t>hoek</a:t>
            </a:r>
            <a:r>
              <a:rPr lang="en-GB" sz="2800" dirty="0" err="1" smtClean="0">
                <a:solidFill>
                  <a:schemeClr val="accent5"/>
                </a:solidFill>
              </a:rPr>
              <a:t>paneel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aansluitingen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scheuren</a:t>
            </a:r>
            <a:r>
              <a:rPr lang="en-GB" sz="2800" dirty="0" smtClean="0">
                <a:solidFill>
                  <a:schemeClr val="accent5"/>
                </a:solidFill>
              </a:rPr>
              <a:t> in de </a:t>
            </a:r>
            <a:r>
              <a:rPr lang="en-GB" sz="2800" dirty="0" err="1" smtClean="0">
                <a:solidFill>
                  <a:schemeClr val="accent5"/>
                </a:solidFill>
              </a:rPr>
              <a:t>betonvloer</a:t>
            </a:r>
            <a:r>
              <a:rPr lang="en-GB" sz="2800" dirty="0" smtClean="0">
                <a:solidFill>
                  <a:schemeClr val="accent5"/>
                </a:solidFill>
              </a:rPr>
              <a:t> / </a:t>
            </a:r>
            <a:r>
              <a:rPr lang="en-GB" sz="2800" dirty="0" err="1" smtClean="0">
                <a:solidFill>
                  <a:schemeClr val="accent5"/>
                </a:solidFill>
              </a:rPr>
              <a:t>dillitatievoegen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celdoorvoeren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(</a:t>
            </a:r>
            <a:r>
              <a:rPr lang="en-GB" sz="2400" dirty="0" err="1" smtClean="0">
                <a:solidFill>
                  <a:schemeClr val="accent5"/>
                </a:solidFill>
              </a:rPr>
              <a:t>voelers</a:t>
            </a:r>
            <a:r>
              <a:rPr lang="en-GB" sz="2400" dirty="0" smtClean="0">
                <a:solidFill>
                  <a:schemeClr val="accent5"/>
                </a:solidFill>
              </a:rPr>
              <a:t>/</a:t>
            </a:r>
            <a:r>
              <a:rPr lang="en-GB" sz="2400" dirty="0" err="1" smtClean="0">
                <a:solidFill>
                  <a:schemeClr val="accent5"/>
                </a:solidFill>
              </a:rPr>
              <a:t>kabels</a:t>
            </a:r>
            <a:r>
              <a:rPr lang="en-GB" sz="2400" dirty="0" smtClean="0">
                <a:solidFill>
                  <a:schemeClr val="accent5"/>
                </a:solidFill>
              </a:rPr>
              <a:t>/</a:t>
            </a:r>
            <a:r>
              <a:rPr lang="en-GB" sz="2400" dirty="0" err="1" smtClean="0">
                <a:solidFill>
                  <a:schemeClr val="accent5"/>
                </a:solidFill>
              </a:rPr>
              <a:t>koelleiding</a:t>
            </a:r>
            <a:r>
              <a:rPr lang="en-GB" sz="2400" dirty="0" smtClean="0">
                <a:solidFill>
                  <a:schemeClr val="accent5"/>
                </a:solidFill>
              </a:rPr>
              <a:t>/</a:t>
            </a:r>
            <a:r>
              <a:rPr lang="en-GB" sz="2400" dirty="0" err="1" smtClean="0">
                <a:solidFill>
                  <a:schemeClr val="accent5"/>
                </a:solidFill>
              </a:rPr>
              <a:t>scrubberleiding</a:t>
            </a:r>
            <a:r>
              <a:rPr lang="en-GB" sz="2400" dirty="0" smtClean="0">
                <a:solidFill>
                  <a:schemeClr val="accent5"/>
                </a:solidFill>
              </a:rPr>
              <a:t>)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condenswater-afvoer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(</a:t>
            </a:r>
            <a:r>
              <a:rPr lang="en-GB" sz="2400" dirty="0" err="1" smtClean="0">
                <a:solidFill>
                  <a:schemeClr val="accent5"/>
                </a:solidFill>
              </a:rPr>
              <a:t>werking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sifon</a:t>
            </a:r>
            <a:r>
              <a:rPr lang="en-GB" sz="2400" dirty="0" smtClean="0">
                <a:solidFill>
                  <a:schemeClr val="accent5"/>
                </a:solidFill>
              </a:rPr>
              <a:t>)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smtClean="0">
                <a:solidFill>
                  <a:schemeClr val="accent5"/>
                </a:solidFill>
              </a:rPr>
              <a:t>CA-</a:t>
            </a:r>
            <a:r>
              <a:rPr lang="en-GB" sz="2800" dirty="0" err="1" smtClean="0">
                <a:solidFill>
                  <a:schemeClr val="accent5"/>
                </a:solidFill>
              </a:rPr>
              <a:t>deuren</a:t>
            </a:r>
            <a:r>
              <a:rPr lang="en-GB" sz="2800" dirty="0" smtClean="0">
                <a:solidFill>
                  <a:schemeClr val="accent5"/>
                </a:solidFill>
              </a:rPr>
              <a:t>  </a:t>
            </a:r>
            <a:r>
              <a:rPr lang="en-GB" sz="2400" dirty="0" smtClean="0">
                <a:solidFill>
                  <a:schemeClr val="accent5"/>
                </a:solidFill>
              </a:rPr>
              <a:t>(</a:t>
            </a:r>
            <a:r>
              <a:rPr lang="en-GB" sz="2400" dirty="0" err="1" smtClean="0">
                <a:solidFill>
                  <a:schemeClr val="accent5"/>
                </a:solidFill>
              </a:rPr>
              <a:t>afdichting</a:t>
            </a:r>
            <a:r>
              <a:rPr lang="en-GB" sz="2400" dirty="0" smtClean="0">
                <a:solidFill>
                  <a:schemeClr val="accent5"/>
                </a:solidFill>
              </a:rPr>
              <a:t>, </a:t>
            </a:r>
            <a:r>
              <a:rPr lang="en-GB" sz="2400" dirty="0" err="1" smtClean="0">
                <a:solidFill>
                  <a:schemeClr val="accent5"/>
                </a:solidFill>
              </a:rPr>
              <a:t>beschadigingen</a:t>
            </a:r>
            <a:r>
              <a:rPr lang="en-GB" sz="2400" dirty="0" smtClean="0">
                <a:solidFill>
                  <a:schemeClr val="accent5"/>
                </a:solidFill>
              </a:rPr>
              <a:t>)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gasmeetkraan</a:t>
            </a:r>
            <a:r>
              <a:rPr lang="en-GB" sz="2800" dirty="0" smtClean="0">
                <a:solidFill>
                  <a:schemeClr val="accent5"/>
                </a:solidFill>
              </a:rPr>
              <a:t> / </a:t>
            </a:r>
            <a:r>
              <a:rPr lang="en-GB" sz="2800" dirty="0" smtClean="0">
                <a:solidFill>
                  <a:schemeClr val="accent5"/>
                </a:solidFill>
              </a:rPr>
              <a:t>50 mm </a:t>
            </a:r>
            <a:r>
              <a:rPr lang="en-GB" sz="2800" dirty="0" err="1" smtClean="0">
                <a:solidFill>
                  <a:schemeClr val="accent5"/>
                </a:solidFill>
              </a:rPr>
              <a:t>koelcelaansluiting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poreuze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kitnaden</a:t>
            </a:r>
            <a:r>
              <a:rPr lang="en-GB" sz="2800" dirty="0" smtClean="0">
                <a:solidFill>
                  <a:schemeClr val="accent5"/>
                </a:solidFill>
              </a:rPr>
              <a:t> / </a:t>
            </a:r>
            <a:r>
              <a:rPr lang="en-GB" sz="2800" dirty="0" err="1" smtClean="0">
                <a:solidFill>
                  <a:schemeClr val="accent5"/>
                </a:solidFill>
              </a:rPr>
              <a:t>lostzittende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kitnaden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 lvl="1"/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Afbeelding 5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0632" y="1213567"/>
            <a:ext cx="83739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632AD"/>
                </a:solidFill>
              </a:rPr>
              <a:t>Gasdichtheid</a:t>
            </a:r>
            <a:r>
              <a:rPr lang="en-GB" sz="3200" b="1" dirty="0" smtClean="0">
                <a:solidFill>
                  <a:srgbClr val="0632AD"/>
                </a:solidFill>
              </a:rPr>
              <a:t> scrubber en </a:t>
            </a:r>
            <a:r>
              <a:rPr lang="en-GB" sz="3200" b="1" dirty="0" err="1" smtClean="0">
                <a:solidFill>
                  <a:srgbClr val="0632AD"/>
                </a:solidFill>
              </a:rPr>
              <a:t>leidingen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pPr algn="ctr"/>
            <a:r>
              <a:rPr lang="nl-NL" sz="2800" dirty="0" smtClean="0">
                <a:solidFill>
                  <a:schemeClr val="accent5"/>
                </a:solidFill>
              </a:rPr>
              <a:t>Druktest door monteur / op afstand</a:t>
            </a:r>
          </a:p>
          <a:p>
            <a:pPr algn="ctr"/>
            <a:r>
              <a:rPr lang="nl-NL" sz="2400" dirty="0" smtClean="0">
                <a:solidFill>
                  <a:schemeClr val="accent5"/>
                </a:solidFill>
              </a:rPr>
              <a:t>50 cm waterkolom overdruk op l/r </a:t>
            </a:r>
            <a:endParaRPr lang="nl-NL" dirty="0" smtClean="0">
              <a:solidFill>
                <a:schemeClr val="accent5"/>
              </a:solidFill>
            </a:endParaRP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 algn="ctr"/>
            <a:endParaRPr lang="nl-NL" sz="3600" b="1" dirty="0" smtClean="0">
              <a:solidFill>
                <a:schemeClr val="accent5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  <p:pic>
        <p:nvPicPr>
          <p:cNvPr id="6" name="Afbeelding 5" descr="20151202_1057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V="1">
            <a:off x="846224" y="3548566"/>
            <a:ext cx="2654966" cy="1493418"/>
          </a:xfrm>
          <a:prstGeom prst="rect">
            <a:avLst/>
          </a:prstGeom>
        </p:spPr>
      </p:pic>
      <p:pic>
        <p:nvPicPr>
          <p:cNvPr id="9" name="Afbeelding 8" descr="20150602_114207.jpg"/>
          <p:cNvPicPr>
            <a:picLocks noChangeAspect="1"/>
          </p:cNvPicPr>
          <p:nvPr/>
        </p:nvPicPr>
        <p:blipFill>
          <a:blip r:embed="rId5" cstate="print"/>
          <a:srcRect l="35789"/>
          <a:stretch>
            <a:fillRect/>
          </a:stretch>
        </p:blipFill>
        <p:spPr>
          <a:xfrm>
            <a:off x="3160293" y="2967788"/>
            <a:ext cx="3031957" cy="2656069"/>
          </a:xfrm>
          <a:prstGeom prst="rect">
            <a:avLst/>
          </a:prstGeom>
        </p:spPr>
      </p:pic>
      <p:pic>
        <p:nvPicPr>
          <p:cNvPr id="10" name="Afbeelding 9" descr="2013-10-14 13.48.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097115" y="3296430"/>
            <a:ext cx="2675465" cy="2006599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Kritische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plekken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PVC </a:t>
            </a:r>
            <a:r>
              <a:rPr lang="en-GB" sz="3200" dirty="0" err="1" smtClean="0">
                <a:solidFill>
                  <a:schemeClr val="accent5"/>
                </a:solidFill>
              </a:rPr>
              <a:t>buis</a:t>
            </a:r>
            <a:r>
              <a:rPr lang="en-GB" sz="3200" dirty="0" smtClean="0">
                <a:solidFill>
                  <a:schemeClr val="accent5"/>
                </a:solidFill>
              </a:rPr>
              <a:t> :  </a:t>
            </a:r>
            <a:r>
              <a:rPr lang="en-GB" sz="3200" dirty="0" err="1" smtClean="0">
                <a:solidFill>
                  <a:schemeClr val="accent5"/>
                </a:solidFill>
              </a:rPr>
              <a:t>verlijmingen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>(te </a:t>
            </a:r>
            <a:r>
              <a:rPr lang="en-GB" sz="2400" dirty="0" err="1" smtClean="0">
                <a:solidFill>
                  <a:schemeClr val="accent5"/>
                </a:solidFill>
              </a:rPr>
              <a:t>weinig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lijm</a:t>
            </a:r>
            <a:r>
              <a:rPr lang="en-GB" sz="2400" dirty="0" smtClean="0">
                <a:solidFill>
                  <a:schemeClr val="accent5"/>
                </a:solidFill>
              </a:rPr>
              <a:t> / </a:t>
            </a:r>
            <a:r>
              <a:rPr lang="en-GB" sz="2400" dirty="0" err="1" smtClean="0">
                <a:solidFill>
                  <a:schemeClr val="accent5"/>
                </a:solidFill>
              </a:rPr>
              <a:t>niet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ontvet</a:t>
            </a:r>
            <a:r>
              <a:rPr lang="en-GB" sz="2400" dirty="0" smtClean="0">
                <a:solidFill>
                  <a:schemeClr val="accent5"/>
                </a:solidFill>
              </a:rPr>
              <a:t>)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b</a:t>
            </a:r>
            <a:r>
              <a:rPr lang="en-GB" sz="2800" dirty="0" err="1" smtClean="0">
                <a:solidFill>
                  <a:schemeClr val="accent5"/>
                </a:solidFill>
              </a:rPr>
              <a:t>reuken</a:t>
            </a:r>
            <a:r>
              <a:rPr lang="en-GB" sz="2800" dirty="0" smtClean="0">
                <a:solidFill>
                  <a:schemeClr val="accent5"/>
                </a:solidFill>
              </a:rPr>
              <a:t> of </a:t>
            </a:r>
            <a:r>
              <a:rPr lang="en-GB" sz="2800" dirty="0" err="1" smtClean="0">
                <a:solidFill>
                  <a:schemeClr val="accent5"/>
                </a:solidFill>
              </a:rPr>
              <a:t>scheuren</a:t>
            </a:r>
            <a:r>
              <a:rPr lang="en-GB" sz="2800" dirty="0" smtClean="0">
                <a:solidFill>
                  <a:schemeClr val="accent5"/>
                </a:solidFill>
              </a:rPr>
              <a:t> in de </a:t>
            </a:r>
            <a:r>
              <a:rPr lang="en-GB" sz="2800" dirty="0" err="1" smtClean="0">
                <a:solidFill>
                  <a:schemeClr val="accent5"/>
                </a:solidFill>
              </a:rPr>
              <a:t>leidingen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persluchtlekkage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bij</a:t>
            </a:r>
            <a:r>
              <a:rPr lang="en-GB" sz="2800" dirty="0" smtClean="0">
                <a:solidFill>
                  <a:schemeClr val="accent5"/>
                </a:solidFill>
              </a:rPr>
              <a:t> de </a:t>
            </a:r>
            <a:r>
              <a:rPr lang="en-GB" sz="2800" dirty="0" err="1" smtClean="0">
                <a:solidFill>
                  <a:schemeClr val="accent5"/>
                </a:solidFill>
              </a:rPr>
              <a:t>cilinders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versleten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afdichtingen</a:t>
            </a:r>
            <a:r>
              <a:rPr lang="en-GB" sz="2800" dirty="0" smtClean="0">
                <a:solidFill>
                  <a:schemeClr val="accent5"/>
                </a:solidFill>
              </a:rPr>
              <a:t> van de </a:t>
            </a:r>
            <a:r>
              <a:rPr lang="en-GB" sz="2800" dirty="0" err="1" smtClean="0">
                <a:solidFill>
                  <a:schemeClr val="accent5"/>
                </a:solidFill>
              </a:rPr>
              <a:t>cel</a:t>
            </a:r>
            <a:r>
              <a:rPr lang="en-GB" sz="2800" dirty="0" smtClean="0">
                <a:solidFill>
                  <a:schemeClr val="accent5"/>
                </a:solidFill>
              </a:rPr>
              <a:t>- / </a:t>
            </a:r>
            <a:r>
              <a:rPr lang="en-GB" sz="2800" dirty="0" err="1" smtClean="0">
                <a:solidFill>
                  <a:schemeClr val="accent5"/>
                </a:solidFill>
              </a:rPr>
              <a:t>scrubberkleppen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2800" dirty="0" smtClean="0">
              <a:solidFill>
                <a:schemeClr val="accent5"/>
              </a:solidFill>
            </a:endParaRPr>
          </a:p>
          <a:p>
            <a:pPr lvl="1"/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pic>
        <p:nvPicPr>
          <p:cNvPr id="5" name="Afbeelding 4" descr="2013-10-14 13.48.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9746" y="4176907"/>
            <a:ext cx="3383769" cy="253782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0632" y="1213567"/>
            <a:ext cx="83739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632AD"/>
                </a:solidFill>
              </a:rPr>
              <a:t>De </a:t>
            </a:r>
            <a:r>
              <a:rPr lang="en-GB" sz="3200" b="1" dirty="0" err="1" smtClean="0">
                <a:solidFill>
                  <a:srgbClr val="0632AD"/>
                </a:solidFill>
              </a:rPr>
              <a:t>juiste</a:t>
            </a:r>
            <a:r>
              <a:rPr lang="en-GB" sz="3200" b="1" dirty="0" smtClean="0">
                <a:solidFill>
                  <a:srgbClr val="0632AD"/>
                </a:solidFill>
              </a:rPr>
              <a:t> </a:t>
            </a:r>
            <a:r>
              <a:rPr lang="en-GB" sz="3200" b="1" dirty="0" err="1" smtClean="0">
                <a:solidFill>
                  <a:srgbClr val="0632AD"/>
                </a:solidFill>
              </a:rPr>
              <a:t>werking</a:t>
            </a:r>
            <a:r>
              <a:rPr lang="en-GB" sz="3200" b="1" dirty="0" smtClean="0">
                <a:solidFill>
                  <a:srgbClr val="0632AD"/>
                </a:solidFill>
              </a:rPr>
              <a:t> van O/O </a:t>
            </a:r>
            <a:r>
              <a:rPr lang="en-GB" sz="3200" b="1" dirty="0" err="1" smtClean="0">
                <a:solidFill>
                  <a:srgbClr val="0632AD"/>
                </a:solidFill>
              </a:rPr>
              <a:t>klep</a:t>
            </a:r>
            <a:r>
              <a:rPr lang="en-GB" sz="3200" b="1" dirty="0" smtClean="0">
                <a:solidFill>
                  <a:srgbClr val="0632AD"/>
                </a:solidFill>
              </a:rPr>
              <a:t> !</a:t>
            </a:r>
            <a:endParaRPr lang="en-GB" sz="3200" b="1" dirty="0" smtClean="0">
              <a:solidFill>
                <a:srgbClr val="0632AD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0632AD"/>
                </a:solidFill>
              </a:rPr>
              <a:t>De </a:t>
            </a:r>
            <a:r>
              <a:rPr lang="en-GB" sz="2400" b="1" dirty="0" err="1" smtClean="0">
                <a:solidFill>
                  <a:srgbClr val="0632AD"/>
                </a:solidFill>
              </a:rPr>
              <a:t>druk-beveiliging</a:t>
            </a:r>
            <a:r>
              <a:rPr lang="en-GB" sz="2400" b="1" dirty="0" smtClean="0">
                <a:solidFill>
                  <a:srgbClr val="0632AD"/>
                </a:solidFill>
              </a:rPr>
              <a:t> van de </a:t>
            </a:r>
            <a:r>
              <a:rPr lang="en-GB" sz="2400" b="1" dirty="0" err="1" smtClean="0">
                <a:solidFill>
                  <a:srgbClr val="0632AD"/>
                </a:solidFill>
              </a:rPr>
              <a:t>bewaarcel</a:t>
            </a:r>
            <a:r>
              <a:rPr lang="en-GB" sz="2400" b="1" dirty="0" smtClean="0">
                <a:solidFill>
                  <a:srgbClr val="0632AD"/>
                </a:solidFill>
              </a:rPr>
              <a:t>.</a:t>
            </a:r>
          </a:p>
          <a:p>
            <a:pPr algn="ctr"/>
            <a:endParaRPr lang="en-GB" sz="2400" b="1" dirty="0" smtClean="0">
              <a:solidFill>
                <a:srgbClr val="0632AD"/>
              </a:solidFill>
            </a:endParaRPr>
          </a:p>
          <a:p>
            <a:pPr algn="ctr"/>
            <a:r>
              <a:rPr lang="en-GB" sz="2400" dirty="0" smtClean="0">
                <a:solidFill>
                  <a:srgbClr val="0632AD"/>
                </a:solidFill>
              </a:rPr>
              <a:t>Het </a:t>
            </a:r>
            <a:r>
              <a:rPr lang="en-GB" sz="2400" b="1" dirty="0" smtClean="0">
                <a:solidFill>
                  <a:srgbClr val="0632AD"/>
                </a:solidFill>
              </a:rPr>
              <a:t>open en </a:t>
            </a:r>
            <a:r>
              <a:rPr lang="en-GB" sz="2400" b="1" dirty="0" err="1" smtClean="0">
                <a:solidFill>
                  <a:srgbClr val="0632AD"/>
                </a:solidFill>
              </a:rPr>
              <a:t>sluit</a:t>
            </a:r>
            <a:r>
              <a:rPr lang="en-GB" sz="2400" b="1" dirty="0" smtClean="0">
                <a:solidFill>
                  <a:srgbClr val="0632AD"/>
                </a:solidFill>
              </a:rPr>
              <a:t>-moment </a:t>
            </a:r>
            <a:r>
              <a:rPr lang="en-GB" sz="2400" dirty="0" smtClean="0">
                <a:solidFill>
                  <a:srgbClr val="0632AD"/>
                </a:solidFill>
              </a:rPr>
              <a:t>van de </a:t>
            </a:r>
            <a:r>
              <a:rPr lang="en-GB" sz="2400" dirty="0" err="1" smtClean="0">
                <a:solidFill>
                  <a:srgbClr val="0632AD"/>
                </a:solidFill>
              </a:rPr>
              <a:t>onderdrukklep</a:t>
            </a:r>
            <a:endParaRPr lang="en-GB" sz="2000" dirty="0" smtClean="0">
              <a:solidFill>
                <a:srgbClr val="0632AD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632AD"/>
                </a:solidFill>
              </a:rPr>
              <a:t> 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pPr algn="ctr"/>
            <a:endParaRPr lang="nl-NL" sz="2000" dirty="0" smtClean="0">
              <a:solidFill>
                <a:schemeClr val="accent5"/>
              </a:solidFill>
            </a:endParaRP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 algn="ctr"/>
            <a:endParaRPr lang="nl-NL" sz="3600" b="1" dirty="0" smtClean="0">
              <a:solidFill>
                <a:schemeClr val="accent5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  <p:pic>
        <p:nvPicPr>
          <p:cNvPr id="13" name="Afbeelding 12" descr="onderdrukkl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9243" y="2879162"/>
            <a:ext cx="3625516" cy="271913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Controle</a:t>
            </a:r>
            <a:r>
              <a:rPr lang="en-GB" sz="4000" b="1" dirty="0" smtClean="0">
                <a:solidFill>
                  <a:srgbClr val="0632AD"/>
                </a:solidFill>
              </a:rPr>
              <a:t> O/O </a:t>
            </a:r>
            <a:r>
              <a:rPr lang="en-GB" sz="4000" b="1" dirty="0" err="1" smtClean="0">
                <a:solidFill>
                  <a:srgbClr val="0632AD"/>
                </a:solidFill>
              </a:rPr>
              <a:t>klep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smtClean="0">
                <a:solidFill>
                  <a:srgbClr val="0632AD"/>
                </a:solidFill>
              </a:rPr>
              <a:t>:</a:t>
            </a:r>
          </a:p>
          <a:p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visuele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controle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reinigen</a:t>
            </a:r>
            <a:r>
              <a:rPr lang="en-GB" sz="3200" dirty="0" smtClean="0">
                <a:solidFill>
                  <a:schemeClr val="accent5"/>
                </a:solidFill>
              </a:rPr>
              <a:t> van </a:t>
            </a:r>
            <a:r>
              <a:rPr lang="en-GB" sz="3200" dirty="0" err="1" smtClean="0">
                <a:solidFill>
                  <a:schemeClr val="accent5"/>
                </a:solidFill>
              </a:rPr>
              <a:t>stof</a:t>
            </a:r>
            <a:r>
              <a:rPr lang="en-GB" sz="3200" dirty="0" smtClean="0">
                <a:solidFill>
                  <a:schemeClr val="accent5"/>
                </a:solidFill>
              </a:rPr>
              <a:t> en </a:t>
            </a:r>
            <a:r>
              <a:rPr lang="en-GB" sz="3200" dirty="0" err="1" smtClean="0">
                <a:solidFill>
                  <a:schemeClr val="accent5"/>
                </a:solidFill>
              </a:rPr>
              <a:t>vuil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smtClean="0">
                <a:solidFill>
                  <a:schemeClr val="accent5"/>
                </a:solidFill>
              </a:rPr>
              <a:t>de </a:t>
            </a:r>
            <a:r>
              <a:rPr lang="en-GB" sz="2800" dirty="0" err="1" smtClean="0">
                <a:solidFill>
                  <a:schemeClr val="accent5"/>
                </a:solidFill>
              </a:rPr>
              <a:t>staat</a:t>
            </a:r>
            <a:r>
              <a:rPr lang="en-GB" sz="2800" dirty="0" smtClean="0">
                <a:solidFill>
                  <a:schemeClr val="accent5"/>
                </a:solidFill>
              </a:rPr>
              <a:t> van de rubber-</a:t>
            </a:r>
            <a:r>
              <a:rPr lang="en-GB" sz="2800" dirty="0" err="1" smtClean="0">
                <a:solidFill>
                  <a:schemeClr val="accent5"/>
                </a:solidFill>
              </a:rPr>
              <a:t>afdichting</a:t>
            </a:r>
            <a:r>
              <a:rPr lang="en-GB" sz="2800" dirty="0" smtClean="0">
                <a:solidFill>
                  <a:schemeClr val="accent5"/>
                </a:solidFill>
              </a:rPr>
              <a:t> en </a:t>
            </a:r>
            <a:r>
              <a:rPr lang="en-GB" sz="2800" dirty="0" err="1" smtClean="0">
                <a:solidFill>
                  <a:schemeClr val="accent5"/>
                </a:solidFill>
              </a:rPr>
              <a:t>pvc-schijf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smtClean="0">
                <a:solidFill>
                  <a:schemeClr val="accent5"/>
                </a:solidFill>
              </a:rPr>
              <a:t>de </a:t>
            </a:r>
            <a:r>
              <a:rPr lang="en-GB" sz="2800" dirty="0" err="1" smtClean="0">
                <a:solidFill>
                  <a:schemeClr val="accent5"/>
                </a:solidFill>
              </a:rPr>
              <a:t>positie</a:t>
            </a:r>
            <a:r>
              <a:rPr lang="en-GB" sz="2800" dirty="0" smtClean="0">
                <a:solidFill>
                  <a:schemeClr val="accent5"/>
                </a:solidFill>
              </a:rPr>
              <a:t> van de </a:t>
            </a:r>
            <a:r>
              <a:rPr lang="en-GB" sz="2800" dirty="0" err="1" smtClean="0">
                <a:solidFill>
                  <a:schemeClr val="accent5"/>
                </a:solidFill>
              </a:rPr>
              <a:t>klep</a:t>
            </a:r>
            <a:r>
              <a:rPr lang="en-GB" sz="2800" dirty="0" smtClean="0">
                <a:solidFill>
                  <a:schemeClr val="accent5"/>
                </a:solidFill>
              </a:rPr>
              <a:t>  </a:t>
            </a:r>
            <a:r>
              <a:rPr lang="en-GB" sz="2800" dirty="0" smtClean="0">
                <a:solidFill>
                  <a:schemeClr val="accent5"/>
                </a:solidFill>
              </a:rPr>
              <a:t>(</a:t>
            </a:r>
            <a:r>
              <a:rPr lang="en-GB" sz="2800" dirty="0" err="1" smtClean="0">
                <a:solidFill>
                  <a:schemeClr val="accent5"/>
                </a:solidFill>
              </a:rPr>
              <a:t>nog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err="1" smtClean="0">
                <a:solidFill>
                  <a:schemeClr val="accent5"/>
                </a:solidFill>
              </a:rPr>
              <a:t>horizontaal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r>
              <a:rPr lang="en-GB" sz="2800" dirty="0" smtClean="0">
                <a:solidFill>
                  <a:schemeClr val="accent5"/>
                </a:solidFill>
              </a:rPr>
              <a:t>?)</a:t>
            </a:r>
          </a:p>
          <a:p>
            <a:r>
              <a:rPr lang="en-GB" sz="2800" dirty="0" smtClean="0">
                <a:solidFill>
                  <a:schemeClr val="accent5"/>
                </a:solidFill>
              </a:rPr>
              <a:t>- </a:t>
            </a:r>
            <a:r>
              <a:rPr lang="en-GB" sz="2800" dirty="0" smtClean="0">
                <a:solidFill>
                  <a:schemeClr val="accent5"/>
                </a:solidFill>
              </a:rPr>
              <a:t>Open- en </a:t>
            </a:r>
            <a:r>
              <a:rPr lang="en-GB" sz="2800" dirty="0" err="1" smtClean="0">
                <a:solidFill>
                  <a:schemeClr val="accent5"/>
                </a:solidFill>
              </a:rPr>
              <a:t>sluit</a:t>
            </a:r>
            <a:r>
              <a:rPr lang="en-GB" sz="2800" dirty="0" smtClean="0">
                <a:solidFill>
                  <a:schemeClr val="accent5"/>
                </a:solidFill>
              </a:rPr>
              <a:t>-moment </a:t>
            </a:r>
            <a:r>
              <a:rPr lang="en-GB" sz="2800" dirty="0" err="1" smtClean="0">
                <a:solidFill>
                  <a:schemeClr val="accent5"/>
                </a:solidFill>
              </a:rPr>
              <a:t>controleren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 lvl="1"/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3206" t="8859" r="33035" b="20267"/>
          <a:stretch>
            <a:fillRect/>
          </a:stretch>
        </p:blipFill>
        <p:spPr bwMode="auto">
          <a:xfrm>
            <a:off x="6475752" y="231773"/>
            <a:ext cx="2476390" cy="292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0632" y="1213567"/>
            <a:ext cx="837397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632AD"/>
                </a:solidFill>
              </a:rPr>
              <a:t>De </a:t>
            </a:r>
            <a:r>
              <a:rPr lang="en-GB" sz="3200" b="1" dirty="0" err="1" smtClean="0">
                <a:solidFill>
                  <a:srgbClr val="0632AD"/>
                </a:solidFill>
              </a:rPr>
              <a:t>staat</a:t>
            </a:r>
            <a:r>
              <a:rPr lang="en-GB" sz="3200" b="1" dirty="0" smtClean="0">
                <a:solidFill>
                  <a:srgbClr val="0632AD"/>
                </a:solidFill>
              </a:rPr>
              <a:t> van de </a:t>
            </a:r>
            <a:r>
              <a:rPr lang="en-GB" sz="3200" b="1" dirty="0" err="1" smtClean="0">
                <a:solidFill>
                  <a:srgbClr val="0632AD"/>
                </a:solidFill>
              </a:rPr>
              <a:t>longen</a:t>
            </a:r>
            <a:endParaRPr lang="en-GB" sz="3200" b="1" dirty="0" smtClean="0">
              <a:solidFill>
                <a:srgbClr val="0632AD"/>
              </a:solidFill>
            </a:endParaRPr>
          </a:p>
          <a:p>
            <a:pPr algn="ctr"/>
            <a:endParaRPr lang="en-GB" sz="3200" b="1" dirty="0" smtClean="0">
              <a:solidFill>
                <a:srgbClr val="0632AD"/>
              </a:solidFill>
            </a:endParaRPr>
          </a:p>
          <a:p>
            <a:r>
              <a:rPr lang="en-GB" sz="2400" dirty="0" err="1" smtClean="0">
                <a:solidFill>
                  <a:srgbClr val="0632AD"/>
                </a:solidFill>
              </a:rPr>
              <a:t>Functie</a:t>
            </a:r>
            <a:r>
              <a:rPr lang="en-GB" sz="2400" dirty="0" smtClean="0">
                <a:solidFill>
                  <a:srgbClr val="0632AD"/>
                </a:solidFill>
              </a:rPr>
              <a:t> van de </a:t>
            </a:r>
            <a:r>
              <a:rPr lang="en-GB" sz="2400" dirty="0" err="1" smtClean="0">
                <a:solidFill>
                  <a:srgbClr val="0632AD"/>
                </a:solidFill>
              </a:rPr>
              <a:t>longen</a:t>
            </a:r>
            <a:r>
              <a:rPr lang="en-GB" sz="2400" dirty="0" smtClean="0">
                <a:solidFill>
                  <a:srgbClr val="0632AD"/>
                </a:solidFill>
              </a:rPr>
              <a:t> is </a:t>
            </a:r>
            <a:r>
              <a:rPr lang="en-GB" sz="2400" dirty="0" err="1" smtClean="0">
                <a:solidFill>
                  <a:srgbClr val="0632AD"/>
                </a:solidFill>
              </a:rPr>
              <a:t>om</a:t>
            </a: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druk-verschillen</a:t>
            </a:r>
            <a:r>
              <a:rPr lang="en-GB" sz="2400" dirty="0" smtClean="0">
                <a:solidFill>
                  <a:srgbClr val="0632AD"/>
                </a:solidFill>
              </a:rPr>
              <a:t> te </a:t>
            </a:r>
            <a:r>
              <a:rPr lang="en-GB" sz="2400" dirty="0" err="1" smtClean="0">
                <a:solidFill>
                  <a:srgbClr val="0632AD"/>
                </a:solidFill>
              </a:rPr>
              <a:t>compenseren</a:t>
            </a:r>
            <a:r>
              <a:rPr lang="en-GB" sz="2400" dirty="0" smtClean="0">
                <a:solidFill>
                  <a:srgbClr val="0632AD"/>
                </a:solidFill>
              </a:rPr>
              <a:t>, </a:t>
            </a:r>
            <a:r>
              <a:rPr lang="en-GB" sz="2400" dirty="0" err="1" smtClean="0">
                <a:solidFill>
                  <a:srgbClr val="0632AD"/>
                </a:solidFill>
              </a:rPr>
              <a:t>veroorzaakt</a:t>
            </a:r>
            <a:r>
              <a:rPr lang="en-GB" sz="2400" dirty="0" smtClean="0">
                <a:solidFill>
                  <a:srgbClr val="0632AD"/>
                </a:solidFill>
              </a:rPr>
              <a:t> door  </a:t>
            </a:r>
            <a:r>
              <a:rPr lang="en-GB" sz="2400" dirty="0" smtClean="0">
                <a:solidFill>
                  <a:srgbClr val="0632AD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atmosferische</a:t>
            </a: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drukschommelingen</a:t>
            </a:r>
            <a:endParaRPr lang="en-GB" sz="2400" dirty="0" smtClean="0">
              <a:solidFill>
                <a:srgbClr val="0632AD"/>
              </a:solidFill>
            </a:endParaRPr>
          </a:p>
          <a:p>
            <a:pPr lvl="1"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de </a:t>
            </a:r>
            <a:r>
              <a:rPr lang="en-GB" sz="2400" dirty="0" err="1" smtClean="0">
                <a:solidFill>
                  <a:srgbClr val="0632AD"/>
                </a:solidFill>
              </a:rPr>
              <a:t>koeling</a:t>
            </a:r>
            <a:r>
              <a:rPr lang="en-GB" sz="2400" dirty="0" smtClean="0">
                <a:solidFill>
                  <a:srgbClr val="0632AD"/>
                </a:solidFill>
              </a:rPr>
              <a:t> en CA-</a:t>
            </a:r>
            <a:r>
              <a:rPr lang="en-GB" sz="2400" dirty="0" err="1" smtClean="0">
                <a:solidFill>
                  <a:srgbClr val="0632AD"/>
                </a:solidFill>
              </a:rPr>
              <a:t>techniek</a:t>
            </a:r>
            <a:endParaRPr lang="en-GB" sz="2400" dirty="0" smtClean="0">
              <a:solidFill>
                <a:srgbClr val="0632AD"/>
              </a:solidFill>
            </a:endParaRPr>
          </a:p>
          <a:p>
            <a:pPr lvl="1"/>
            <a:endParaRPr lang="en-GB" sz="2400" dirty="0" smtClean="0">
              <a:solidFill>
                <a:srgbClr val="0632AD"/>
              </a:solidFill>
            </a:endParaRPr>
          </a:p>
          <a:p>
            <a:pPr lvl="1"/>
            <a:r>
              <a:rPr lang="en-GB" sz="2000" dirty="0" err="1" smtClean="0">
                <a:solidFill>
                  <a:srgbClr val="0632AD"/>
                </a:solidFill>
              </a:rPr>
              <a:t>Visuele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controle</a:t>
            </a:r>
            <a:r>
              <a:rPr lang="en-GB" sz="2000" dirty="0" smtClean="0">
                <a:solidFill>
                  <a:srgbClr val="0632AD"/>
                </a:solidFill>
              </a:rPr>
              <a:t> op </a:t>
            </a:r>
            <a:r>
              <a:rPr lang="en-GB" sz="2000" dirty="0" err="1" smtClean="0">
                <a:solidFill>
                  <a:srgbClr val="0632AD"/>
                </a:solidFill>
              </a:rPr>
              <a:t>gaatjes</a:t>
            </a:r>
            <a:r>
              <a:rPr lang="en-GB" sz="2000" dirty="0" smtClean="0">
                <a:solidFill>
                  <a:srgbClr val="0632AD"/>
                </a:solidFill>
              </a:rPr>
              <a:t> / </a:t>
            </a:r>
            <a:r>
              <a:rPr lang="en-GB" sz="2000" dirty="0" err="1" smtClean="0">
                <a:solidFill>
                  <a:srgbClr val="0632AD"/>
                </a:solidFill>
              </a:rPr>
              <a:t>scheuren</a:t>
            </a:r>
            <a:endParaRPr lang="en-GB" sz="2000" dirty="0" smtClean="0">
              <a:solidFill>
                <a:srgbClr val="0632AD"/>
              </a:solidFill>
            </a:endParaRPr>
          </a:p>
          <a:p>
            <a:pPr lvl="1"/>
            <a:r>
              <a:rPr lang="en-GB" sz="2000" dirty="0" err="1" smtClean="0">
                <a:solidFill>
                  <a:srgbClr val="0632AD"/>
                </a:solidFill>
              </a:rPr>
              <a:t>Inspectie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waar</a:t>
            </a:r>
            <a:r>
              <a:rPr lang="en-GB" sz="2000" dirty="0" smtClean="0">
                <a:solidFill>
                  <a:srgbClr val="0632AD"/>
                </a:solidFill>
              </a:rPr>
              <a:t> tape </a:t>
            </a:r>
            <a:r>
              <a:rPr lang="en-GB" sz="2000" dirty="0" err="1" smtClean="0">
                <a:solidFill>
                  <a:srgbClr val="0632AD"/>
                </a:solidFill>
              </a:rPr>
              <a:t>gebruikt</a:t>
            </a:r>
            <a:r>
              <a:rPr lang="en-GB" sz="2000" dirty="0" smtClean="0">
                <a:solidFill>
                  <a:srgbClr val="0632AD"/>
                </a:solidFill>
              </a:rPr>
              <a:t> is </a:t>
            </a:r>
            <a:r>
              <a:rPr lang="en-GB" dirty="0" smtClean="0">
                <a:solidFill>
                  <a:srgbClr val="0632AD"/>
                </a:solidFill>
              </a:rPr>
              <a:t>(</a:t>
            </a:r>
            <a:r>
              <a:rPr lang="en-GB" dirty="0" err="1" smtClean="0">
                <a:solidFill>
                  <a:srgbClr val="0632AD"/>
                </a:solidFill>
              </a:rPr>
              <a:t>longbuis</a:t>
            </a:r>
            <a:r>
              <a:rPr lang="en-GB" dirty="0" smtClean="0">
                <a:solidFill>
                  <a:srgbClr val="0632AD"/>
                </a:solidFill>
              </a:rPr>
              <a:t> / long / </a:t>
            </a:r>
            <a:r>
              <a:rPr lang="en-GB" dirty="0" err="1" smtClean="0">
                <a:solidFill>
                  <a:srgbClr val="0632AD"/>
                </a:solidFill>
              </a:rPr>
              <a:t>klep</a:t>
            </a:r>
            <a:r>
              <a:rPr lang="en-GB" dirty="0" smtClean="0">
                <a:solidFill>
                  <a:srgbClr val="0632AD"/>
                </a:solidFill>
              </a:rPr>
              <a:t>)</a:t>
            </a:r>
            <a:endParaRPr lang="en-GB" sz="2000" dirty="0" smtClean="0">
              <a:solidFill>
                <a:srgbClr val="0632AD"/>
              </a:solidFill>
            </a:endParaRPr>
          </a:p>
          <a:p>
            <a:pPr lvl="1"/>
            <a:r>
              <a:rPr lang="en-GB" sz="2000" dirty="0" err="1" smtClean="0">
                <a:solidFill>
                  <a:srgbClr val="0632AD"/>
                </a:solidFill>
              </a:rPr>
              <a:t>Niet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vrijhangende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longen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gevoeliger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voor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schade</a:t>
            </a:r>
            <a:endParaRPr lang="en-GB" sz="2000" dirty="0" smtClean="0">
              <a:solidFill>
                <a:srgbClr val="0632AD"/>
              </a:solidFill>
            </a:endParaRPr>
          </a:p>
          <a:p>
            <a:pPr lvl="1"/>
            <a:r>
              <a:rPr lang="en-GB" sz="2000" dirty="0" err="1" smtClean="0">
                <a:solidFill>
                  <a:srgbClr val="0632AD"/>
                </a:solidFill>
              </a:rPr>
              <a:t>Vermijd</a:t>
            </a:r>
            <a:r>
              <a:rPr lang="en-GB" sz="2000" dirty="0" smtClean="0">
                <a:solidFill>
                  <a:srgbClr val="0632AD"/>
                </a:solidFill>
              </a:rPr>
              <a:t> direct </a:t>
            </a:r>
            <a:r>
              <a:rPr lang="en-GB" sz="2000" dirty="0" err="1" smtClean="0">
                <a:solidFill>
                  <a:srgbClr val="0632AD"/>
                </a:solidFill>
              </a:rPr>
              <a:t>zonlicht</a:t>
            </a:r>
            <a:r>
              <a:rPr lang="en-GB" sz="2000" dirty="0" smtClean="0">
                <a:solidFill>
                  <a:srgbClr val="0632AD"/>
                </a:solidFill>
              </a:rPr>
              <a:t> op de </a:t>
            </a:r>
            <a:r>
              <a:rPr lang="en-GB" sz="2000" dirty="0" err="1" smtClean="0">
                <a:solidFill>
                  <a:srgbClr val="0632AD"/>
                </a:solidFill>
              </a:rPr>
              <a:t>longen</a:t>
            </a:r>
            <a:r>
              <a:rPr lang="en-GB" sz="2000" dirty="0" smtClean="0">
                <a:solidFill>
                  <a:srgbClr val="0632AD"/>
                </a:solidFill>
              </a:rPr>
              <a:t> (UV)</a:t>
            </a:r>
            <a:endParaRPr lang="en-GB" sz="2000" dirty="0" smtClean="0">
              <a:solidFill>
                <a:srgbClr val="0632AD"/>
              </a:solidFill>
            </a:endParaRPr>
          </a:p>
          <a:p>
            <a:pPr lvl="1"/>
            <a:endParaRPr lang="en-GB" sz="2400" dirty="0" smtClean="0">
              <a:solidFill>
                <a:srgbClr val="0632AD"/>
              </a:solidFill>
            </a:endParaRPr>
          </a:p>
          <a:p>
            <a:pPr lvl="1">
              <a:buFontTx/>
              <a:buChar char="-"/>
            </a:pPr>
            <a:endParaRPr lang="en-GB" sz="2400" dirty="0" smtClean="0">
              <a:solidFill>
                <a:srgbClr val="0632AD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632AD"/>
                </a:solidFill>
              </a:rPr>
              <a:t> 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pPr algn="ctr"/>
            <a:endParaRPr lang="nl-NL" sz="2000" dirty="0" smtClean="0">
              <a:solidFill>
                <a:schemeClr val="accent5"/>
              </a:solidFill>
            </a:endParaRP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 algn="ctr"/>
            <a:endParaRPr lang="nl-NL" sz="3600" b="1" dirty="0" smtClean="0">
              <a:solidFill>
                <a:schemeClr val="accent5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  <p:pic>
        <p:nvPicPr>
          <p:cNvPr id="6" name="Afbeelding 5" descr="20160226_134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88027" y="3502027"/>
            <a:ext cx="3835398" cy="2876548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7702" y="1085230"/>
            <a:ext cx="851835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632AD"/>
                </a:solidFill>
              </a:rPr>
              <a:t>Invloed</a:t>
            </a:r>
            <a:r>
              <a:rPr lang="en-GB" sz="3600" b="1" dirty="0" smtClean="0">
                <a:solidFill>
                  <a:srgbClr val="0632AD"/>
                </a:solidFill>
              </a:rPr>
              <a:t> </a:t>
            </a:r>
            <a:r>
              <a:rPr lang="en-GB" sz="3600" b="1" dirty="0" err="1" smtClean="0">
                <a:solidFill>
                  <a:srgbClr val="0632AD"/>
                </a:solidFill>
              </a:rPr>
              <a:t>koeling</a:t>
            </a:r>
            <a:r>
              <a:rPr lang="en-GB" sz="3600" b="1" dirty="0" smtClean="0">
                <a:solidFill>
                  <a:srgbClr val="0632AD"/>
                </a:solidFill>
              </a:rPr>
              <a:t> op </a:t>
            </a:r>
            <a:r>
              <a:rPr lang="en-GB" sz="3600" b="1" dirty="0" err="1" smtClean="0">
                <a:solidFill>
                  <a:srgbClr val="0632AD"/>
                </a:solidFill>
              </a:rPr>
              <a:t>onderdruk</a:t>
            </a:r>
            <a:r>
              <a:rPr lang="en-GB" sz="3600" b="1" dirty="0" smtClean="0">
                <a:solidFill>
                  <a:srgbClr val="0632AD"/>
                </a:solidFill>
              </a:rPr>
              <a:t> </a:t>
            </a:r>
            <a:r>
              <a:rPr lang="en-GB" sz="3600" b="1" dirty="0" err="1" smtClean="0">
                <a:solidFill>
                  <a:srgbClr val="0632AD"/>
                </a:solidFill>
              </a:rPr>
              <a:t>afh</a:t>
            </a:r>
            <a:r>
              <a:rPr lang="en-GB" sz="3600" b="1" dirty="0" smtClean="0">
                <a:solidFill>
                  <a:srgbClr val="0632AD"/>
                </a:solidFill>
              </a:rPr>
              <a:t>. </a:t>
            </a:r>
            <a:r>
              <a:rPr lang="en-GB" sz="3600" b="1" dirty="0" smtClean="0">
                <a:solidFill>
                  <a:srgbClr val="0632AD"/>
                </a:solidFill>
              </a:rPr>
              <a:t>van :</a:t>
            </a:r>
          </a:p>
          <a:p>
            <a:r>
              <a:rPr lang="en-GB" sz="2400" dirty="0" err="1" smtClean="0">
                <a:solidFill>
                  <a:srgbClr val="0632AD"/>
                </a:solidFill>
              </a:rPr>
              <a:t>v</a:t>
            </a:r>
            <a:r>
              <a:rPr lang="en-GB" sz="2400" dirty="0" err="1" smtClean="0">
                <a:solidFill>
                  <a:srgbClr val="0632AD"/>
                </a:solidFill>
              </a:rPr>
              <a:t>erdampertemperatuur</a:t>
            </a:r>
            <a:r>
              <a:rPr lang="en-GB" sz="2400" dirty="0" smtClean="0">
                <a:solidFill>
                  <a:srgbClr val="0632AD"/>
                </a:solidFill>
              </a:rPr>
              <a:t> en </a:t>
            </a:r>
            <a:r>
              <a:rPr lang="en-GB" sz="2400" dirty="0" err="1" smtClean="0">
                <a:solidFill>
                  <a:srgbClr val="0632AD"/>
                </a:solidFill>
              </a:rPr>
              <a:t>samenhangende</a:t>
            </a:r>
            <a:r>
              <a:rPr lang="en-GB" sz="2400" dirty="0" smtClean="0">
                <a:solidFill>
                  <a:srgbClr val="0632AD"/>
                </a:solidFill>
              </a:rPr>
              <a:t>  temp. </a:t>
            </a:r>
            <a:r>
              <a:rPr lang="en-GB" sz="2400" dirty="0" err="1" smtClean="0">
                <a:solidFill>
                  <a:srgbClr val="0632AD"/>
                </a:solidFill>
              </a:rPr>
              <a:t>s</a:t>
            </a:r>
            <a:r>
              <a:rPr lang="en-GB" sz="2400" dirty="0" err="1" smtClean="0">
                <a:solidFill>
                  <a:srgbClr val="0632AD"/>
                </a:solidFill>
              </a:rPr>
              <a:t>chommelingen</a:t>
            </a:r>
            <a:endParaRPr lang="en-GB" sz="2400" dirty="0" smtClean="0">
              <a:solidFill>
                <a:srgbClr val="0632AD"/>
              </a:solidFill>
            </a:endParaRPr>
          </a:p>
          <a:p>
            <a:r>
              <a:rPr lang="en-GB" sz="2800" b="1" dirty="0" smtClean="0">
                <a:solidFill>
                  <a:srgbClr val="0632AD"/>
                </a:solidFill>
              </a:rPr>
              <a:t>p</a:t>
            </a:r>
            <a:r>
              <a:rPr lang="en-GB" sz="2800" b="1" dirty="0" smtClean="0">
                <a:solidFill>
                  <a:srgbClr val="0632AD"/>
                </a:solidFill>
              </a:rPr>
              <a:t> = T x c  (wet van Gay </a:t>
            </a:r>
            <a:r>
              <a:rPr lang="en-GB" sz="2800" b="1" dirty="0" err="1" smtClean="0">
                <a:solidFill>
                  <a:srgbClr val="0632AD"/>
                </a:solidFill>
              </a:rPr>
              <a:t>Lussac</a:t>
            </a:r>
            <a:r>
              <a:rPr lang="en-GB" sz="2800" b="1" dirty="0" smtClean="0">
                <a:solidFill>
                  <a:srgbClr val="0632AD"/>
                </a:solidFill>
              </a:rPr>
              <a:t>)</a:t>
            </a:r>
          </a:p>
          <a:p>
            <a:endParaRPr lang="en-GB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koelcapaciteit</a:t>
            </a:r>
            <a:r>
              <a:rPr lang="en-GB" sz="2400" dirty="0" smtClean="0">
                <a:solidFill>
                  <a:schemeClr val="accent5"/>
                </a:solidFill>
              </a:rPr>
              <a:t> (</a:t>
            </a:r>
            <a:r>
              <a:rPr lang="en-GB" sz="2400" dirty="0" err="1" smtClean="0">
                <a:solidFill>
                  <a:schemeClr val="accent5"/>
                </a:solidFill>
              </a:rPr>
              <a:t>peren</a:t>
            </a:r>
            <a:r>
              <a:rPr lang="en-GB" sz="2400" dirty="0" smtClean="0">
                <a:solidFill>
                  <a:schemeClr val="accent5"/>
                </a:solidFill>
              </a:rPr>
              <a:t> versus </a:t>
            </a:r>
            <a:r>
              <a:rPr lang="en-GB" sz="2400" dirty="0" err="1" smtClean="0">
                <a:solidFill>
                  <a:schemeClr val="accent5"/>
                </a:solidFill>
              </a:rPr>
              <a:t>appelcel</a:t>
            </a:r>
            <a:r>
              <a:rPr lang="en-GB" sz="2400" dirty="0" smtClean="0">
                <a:solidFill>
                  <a:schemeClr val="accent5"/>
                </a:solidFill>
              </a:rPr>
              <a:t>)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werking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expansieventiel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instelling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frequentieregelaars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098" name="AutoShape 2" descr="Afbeeldingsresultaat voor expansieventiel koeltechni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0" name="AutoShape 4" descr="Afbeeldingsresultaat voor expansieventiel koeltechni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 descr="Afbeeldingsresultaat voor expansieventiel koeltechniek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Danfoss_TEX-20_expansieventiel_-4010_gr_C_067B3290_expansionval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090" y="4113328"/>
            <a:ext cx="1490383" cy="1490383"/>
          </a:xfrm>
          <a:prstGeom prst="rect">
            <a:avLst/>
          </a:prstGeom>
        </p:spPr>
      </p:pic>
      <p:pic>
        <p:nvPicPr>
          <p:cNvPr id="9" name="Afbeelding 8" descr="index.jpg"/>
          <p:cNvPicPr>
            <a:picLocks noChangeAspect="1"/>
          </p:cNvPicPr>
          <p:nvPr/>
        </p:nvPicPr>
        <p:blipFill>
          <a:blip r:embed="rId4" cstate="print"/>
          <a:srcRect l="16347" r="20306"/>
          <a:stretch>
            <a:fillRect/>
          </a:stretch>
        </p:blipFill>
        <p:spPr>
          <a:xfrm>
            <a:off x="2984403" y="4113440"/>
            <a:ext cx="1892397" cy="1493682"/>
          </a:xfrm>
          <a:prstGeom prst="rect">
            <a:avLst/>
          </a:prstGeom>
        </p:spPr>
      </p:pic>
      <p:pic>
        <p:nvPicPr>
          <p:cNvPr id="12" name="Afbeelding 11" descr="storex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461" y="5670292"/>
            <a:ext cx="2489767" cy="965420"/>
          </a:xfrm>
          <a:prstGeom prst="rect">
            <a:avLst/>
          </a:prstGeom>
        </p:spPr>
      </p:pic>
      <p:pic>
        <p:nvPicPr>
          <p:cNvPr id="13" name="Picture 2" descr="Afbeeldingsresultaat voor expansion 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1091" y="2266333"/>
            <a:ext cx="3532909" cy="4591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980298"/>
            <a:ext cx="630163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632AD"/>
                </a:solidFill>
              </a:rPr>
              <a:t>De </a:t>
            </a:r>
            <a:r>
              <a:rPr lang="en-GB" sz="4000" b="1" dirty="0" err="1" smtClean="0">
                <a:solidFill>
                  <a:srgbClr val="0632AD"/>
                </a:solidFill>
              </a:rPr>
              <a:t>invloed</a:t>
            </a:r>
            <a:r>
              <a:rPr lang="en-GB" sz="4000" b="1" dirty="0" smtClean="0">
                <a:solidFill>
                  <a:srgbClr val="0632AD"/>
                </a:solidFill>
              </a:rPr>
              <a:t> van de </a:t>
            </a:r>
            <a:r>
              <a:rPr lang="en-GB" sz="4000" b="1" dirty="0" err="1" smtClean="0">
                <a:solidFill>
                  <a:srgbClr val="0632AD"/>
                </a:solidFill>
              </a:rPr>
              <a:t>koeling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Afbeelding 1" descr="cid:image003.jpg@01D46B90.DE18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66" y="1994666"/>
            <a:ext cx="86291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3881460" y="2615134"/>
            <a:ext cx="481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20 mm </a:t>
            </a:r>
            <a:r>
              <a:rPr lang="en-GB" sz="2800" b="1" dirty="0" err="1" smtClean="0">
                <a:solidFill>
                  <a:srgbClr val="FF0000"/>
                </a:solidFill>
              </a:rPr>
              <a:t>onderdruk</a:t>
            </a:r>
            <a:endParaRPr lang="en-GB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632AD"/>
                </a:solidFill>
              </a:rPr>
              <a:t>De </a:t>
            </a:r>
            <a:r>
              <a:rPr lang="en-GB" sz="4000" b="1" dirty="0" err="1" smtClean="0">
                <a:solidFill>
                  <a:srgbClr val="0632AD"/>
                </a:solidFill>
              </a:rPr>
              <a:t>invloed</a:t>
            </a:r>
            <a:r>
              <a:rPr lang="en-GB" sz="4000" b="1" dirty="0" smtClean="0">
                <a:solidFill>
                  <a:srgbClr val="0632AD"/>
                </a:solidFill>
              </a:rPr>
              <a:t> van de </a:t>
            </a:r>
            <a:r>
              <a:rPr lang="en-GB" sz="4000" b="1" dirty="0" err="1" smtClean="0">
                <a:solidFill>
                  <a:srgbClr val="0632AD"/>
                </a:solidFill>
              </a:rPr>
              <a:t>koeling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endParaRPr lang="en-GB" sz="3600" b="1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voorkom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onderdruk</a:t>
            </a:r>
            <a:r>
              <a:rPr lang="en-GB" sz="3200" dirty="0" smtClean="0">
                <a:solidFill>
                  <a:schemeClr val="accent5"/>
                </a:solidFill>
              </a:rPr>
              <a:t> in </a:t>
            </a:r>
            <a:r>
              <a:rPr lang="en-GB" sz="3200" dirty="0" err="1" smtClean="0">
                <a:solidFill>
                  <a:schemeClr val="accent5"/>
                </a:solidFill>
              </a:rPr>
              <a:t>een</a:t>
            </a:r>
            <a:r>
              <a:rPr lang="en-GB" sz="3200" dirty="0" smtClean="0">
                <a:solidFill>
                  <a:schemeClr val="accent5"/>
                </a:solidFill>
              </a:rPr>
              <a:t> CA-</a:t>
            </a:r>
            <a:r>
              <a:rPr lang="en-GB" sz="3200" dirty="0" err="1" smtClean="0">
                <a:solidFill>
                  <a:schemeClr val="accent5"/>
                </a:solidFill>
              </a:rPr>
              <a:t>cel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onderdruk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smtClean="0">
                <a:solidFill>
                  <a:schemeClr val="accent5"/>
                </a:solidFill>
              </a:rPr>
              <a:t>&lt; </a:t>
            </a:r>
            <a:r>
              <a:rPr lang="en-GB" sz="3200" dirty="0" smtClean="0">
                <a:solidFill>
                  <a:schemeClr val="accent5"/>
                </a:solidFill>
              </a:rPr>
              <a:t>-80 Pa , O/O </a:t>
            </a:r>
            <a:r>
              <a:rPr lang="en-GB" sz="3200" dirty="0" err="1" smtClean="0">
                <a:solidFill>
                  <a:schemeClr val="accent5"/>
                </a:solidFill>
              </a:rPr>
              <a:t>klep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gaat</a:t>
            </a:r>
            <a:r>
              <a:rPr lang="en-GB" sz="3200" dirty="0" smtClean="0">
                <a:solidFill>
                  <a:schemeClr val="accent5"/>
                </a:solidFill>
              </a:rPr>
              <a:t> open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Test </a:t>
            </a:r>
            <a:r>
              <a:rPr lang="en-GB" sz="3200" dirty="0" err="1" smtClean="0">
                <a:solidFill>
                  <a:schemeClr val="accent5"/>
                </a:solidFill>
              </a:rPr>
              <a:t>koeling</a:t>
            </a:r>
            <a:r>
              <a:rPr lang="en-GB" sz="3200" dirty="0" smtClean="0">
                <a:solidFill>
                  <a:schemeClr val="accent5"/>
                </a:solidFill>
              </a:rPr>
              <a:t> met micro-m</a:t>
            </a:r>
            <a:r>
              <a:rPr lang="en-GB" sz="3200" dirty="0" smtClean="0">
                <a:solidFill>
                  <a:schemeClr val="accent5"/>
                </a:solidFill>
              </a:rPr>
              <a:t>anometer / sensor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pic>
        <p:nvPicPr>
          <p:cNvPr id="5" name="Afbeelding 4" descr="mano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3044" y="3991133"/>
            <a:ext cx="3702569" cy="277692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632AD"/>
                </a:solidFill>
              </a:rPr>
              <a:t>Onderdruk</a:t>
            </a:r>
            <a:r>
              <a:rPr lang="en-GB" sz="3600" b="1" dirty="0" smtClean="0">
                <a:solidFill>
                  <a:srgbClr val="0632AD"/>
                </a:solidFill>
              </a:rPr>
              <a:t> te </a:t>
            </a:r>
            <a:r>
              <a:rPr lang="en-GB" sz="3600" b="1" dirty="0" err="1" smtClean="0">
                <a:solidFill>
                  <a:srgbClr val="0632AD"/>
                </a:solidFill>
              </a:rPr>
              <a:t>beperken</a:t>
            </a:r>
            <a:r>
              <a:rPr lang="en-GB" sz="3600" b="1" dirty="0" smtClean="0">
                <a:solidFill>
                  <a:srgbClr val="0632AD"/>
                </a:solidFill>
              </a:rPr>
              <a:t> door :</a:t>
            </a:r>
            <a:endParaRPr lang="en-GB" sz="36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meer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buffervolume</a:t>
            </a:r>
            <a:r>
              <a:rPr lang="en-GB" sz="3200" dirty="0" smtClean="0">
                <a:solidFill>
                  <a:schemeClr val="accent5"/>
                </a:solidFill>
              </a:rPr>
              <a:t> (</a:t>
            </a:r>
            <a:r>
              <a:rPr lang="en-GB" sz="3200" dirty="0" err="1" smtClean="0">
                <a:solidFill>
                  <a:schemeClr val="accent5"/>
                </a:solidFill>
              </a:rPr>
              <a:t>doorkoppelleiding</a:t>
            </a:r>
            <a:r>
              <a:rPr lang="en-GB" sz="3200" dirty="0" smtClean="0">
                <a:solidFill>
                  <a:schemeClr val="accent5"/>
                </a:solidFill>
              </a:rPr>
              <a:t>)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juist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ingestelde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koeling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2800" dirty="0" smtClean="0">
                <a:solidFill>
                  <a:schemeClr val="accent5"/>
                </a:solidFill>
              </a:rPr>
              <a:t>(</a:t>
            </a:r>
            <a:r>
              <a:rPr lang="en-GB" sz="2800" dirty="0" err="1" smtClean="0">
                <a:solidFill>
                  <a:schemeClr val="accent5"/>
                </a:solidFill>
              </a:rPr>
              <a:t>verdampertemp</a:t>
            </a:r>
            <a:r>
              <a:rPr lang="en-GB" sz="2800" dirty="0" smtClean="0">
                <a:solidFill>
                  <a:schemeClr val="accent5"/>
                </a:solidFill>
              </a:rPr>
              <a:t>. / </a:t>
            </a:r>
            <a:r>
              <a:rPr lang="en-GB" sz="2800" dirty="0" err="1" smtClean="0">
                <a:solidFill>
                  <a:schemeClr val="accent5"/>
                </a:solidFill>
              </a:rPr>
              <a:t>ontd</a:t>
            </a:r>
            <a:r>
              <a:rPr lang="en-GB" sz="2800" dirty="0" smtClean="0">
                <a:solidFill>
                  <a:schemeClr val="accent5"/>
                </a:solidFill>
              </a:rPr>
              <a:t>.)</a:t>
            </a:r>
            <a:r>
              <a:rPr lang="en-GB" sz="2800" dirty="0" smtClean="0">
                <a:solidFill>
                  <a:schemeClr val="accent5"/>
                </a:solidFill>
              </a:rPr>
              <a:t> 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gedoseerd</a:t>
            </a:r>
            <a:r>
              <a:rPr lang="en-GB" sz="3200" dirty="0" smtClean="0">
                <a:solidFill>
                  <a:schemeClr val="accent5"/>
                </a:solidFill>
              </a:rPr>
              <a:t> N</a:t>
            </a:r>
            <a:r>
              <a:rPr lang="en-GB" sz="2800" dirty="0" smtClean="0">
                <a:solidFill>
                  <a:schemeClr val="accent5"/>
                </a:solidFill>
              </a:rPr>
              <a:t>2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injecteren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20180924_115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250" y="3571408"/>
            <a:ext cx="3792513" cy="2844384"/>
          </a:xfrm>
          <a:prstGeom prst="rect">
            <a:avLst/>
          </a:prstGeom>
        </p:spPr>
      </p:pic>
      <p:pic>
        <p:nvPicPr>
          <p:cNvPr id="8" name="Afbeelding 7" descr="20160226_1349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35758" y="3464553"/>
            <a:ext cx="3415673" cy="2561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8358" y="998445"/>
            <a:ext cx="79729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632AD"/>
                </a:solidFill>
              </a:rPr>
              <a:t>DCA </a:t>
            </a:r>
            <a:r>
              <a:rPr lang="en-GB" sz="4000" b="1" dirty="0" smtClean="0">
                <a:solidFill>
                  <a:srgbClr val="0632AD"/>
                </a:solidFill>
              </a:rPr>
              <a:t>bewaring </a:t>
            </a:r>
            <a:r>
              <a:rPr lang="en-GB" sz="4000" b="1" dirty="0" err="1" smtClean="0">
                <a:solidFill>
                  <a:srgbClr val="0632AD"/>
                </a:solidFill>
              </a:rPr>
              <a:t>o.b.v</a:t>
            </a:r>
            <a:r>
              <a:rPr lang="en-GB" sz="4000" b="1" dirty="0" smtClean="0">
                <a:solidFill>
                  <a:srgbClr val="0632AD"/>
                </a:solidFill>
              </a:rPr>
              <a:t>. e</a:t>
            </a:r>
            <a:r>
              <a:rPr lang="en-GB" sz="4000" b="1" dirty="0" smtClean="0">
                <a:solidFill>
                  <a:srgbClr val="0632AD"/>
                </a:solidFill>
              </a:rPr>
              <a:t>thanol-meting</a:t>
            </a:r>
          </a:p>
          <a:p>
            <a:pPr algn="ctr"/>
            <a:endParaRPr lang="en-GB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rgbClr val="0632AD"/>
                </a:solidFill>
              </a:rPr>
              <a:t> ethanol tester</a:t>
            </a:r>
          </a:p>
          <a:p>
            <a:pPr>
              <a:buFontTx/>
              <a:buChar char="-"/>
            </a:pPr>
            <a:endParaRPr lang="en-GB" sz="32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endParaRPr lang="en-GB" sz="32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rgbClr val="0632AD"/>
                </a:solidFill>
              </a:rPr>
              <a:t> </a:t>
            </a:r>
            <a:r>
              <a:rPr lang="en-GB" sz="3200" dirty="0" smtClean="0">
                <a:solidFill>
                  <a:srgbClr val="0632AD"/>
                </a:solidFill>
              </a:rPr>
              <a:t>DCS automatic</a:t>
            </a:r>
          </a:p>
          <a:p>
            <a:pPr>
              <a:buFontTx/>
              <a:buChar char="-"/>
            </a:pPr>
            <a:endParaRPr lang="en-GB" sz="32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endParaRPr lang="en-GB" sz="32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rgbClr val="0632AD"/>
                </a:solidFill>
              </a:rPr>
              <a:t> </a:t>
            </a:r>
            <a:r>
              <a:rPr lang="en-GB" sz="3200" dirty="0" smtClean="0">
                <a:solidFill>
                  <a:srgbClr val="0632AD"/>
                </a:solidFill>
              </a:rPr>
              <a:t>DCS Pro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 smtClean="0">
              <a:solidFill>
                <a:srgbClr val="0632AD"/>
              </a:solidFill>
            </a:endParaRPr>
          </a:p>
        </p:txBody>
      </p:sp>
      <p:pic>
        <p:nvPicPr>
          <p:cNvPr id="9" name="Afbeelding 8" descr="WP_20180615_006.jpg"/>
          <p:cNvPicPr>
            <a:picLocks noChangeAspect="1"/>
          </p:cNvPicPr>
          <p:nvPr/>
        </p:nvPicPr>
        <p:blipFill>
          <a:blip r:embed="rId3" cstate="print"/>
          <a:srcRect l="12075" t="-971" r="10376" b="22330"/>
          <a:stretch>
            <a:fillRect/>
          </a:stretch>
        </p:blipFill>
        <p:spPr>
          <a:xfrm>
            <a:off x="3839631" y="1820012"/>
            <a:ext cx="2327963" cy="1327923"/>
          </a:xfrm>
          <a:prstGeom prst="rect">
            <a:avLst/>
          </a:prstGeom>
        </p:spPr>
      </p:pic>
      <p:pic>
        <p:nvPicPr>
          <p:cNvPr id="10" name="Afbeelding 9" descr="WP_20170621_006.jpg"/>
          <p:cNvPicPr>
            <a:picLocks noChangeAspect="1"/>
          </p:cNvPicPr>
          <p:nvPr/>
        </p:nvPicPr>
        <p:blipFill>
          <a:blip r:embed="rId4" cstate="print"/>
          <a:srcRect l="33986" t="14621" r="37227" b="41405"/>
          <a:stretch>
            <a:fillRect/>
          </a:stretch>
        </p:blipFill>
        <p:spPr>
          <a:xfrm>
            <a:off x="6281503" y="1806573"/>
            <a:ext cx="1648292" cy="1416311"/>
          </a:xfrm>
          <a:prstGeom prst="rect">
            <a:avLst/>
          </a:prstGeom>
        </p:spPr>
      </p:pic>
      <p:pic>
        <p:nvPicPr>
          <p:cNvPr id="11" name="Afbeelding 7" descr="_DSC31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22479" y="3218234"/>
            <a:ext cx="2383449" cy="129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WP_20190201_015.jpg"/>
          <p:cNvPicPr>
            <a:picLocks noChangeAspect="1"/>
          </p:cNvPicPr>
          <p:nvPr/>
        </p:nvPicPr>
        <p:blipFill>
          <a:blip r:embed="rId6" cstate="print"/>
          <a:srcRect t="8929"/>
          <a:stretch>
            <a:fillRect/>
          </a:stretch>
        </p:blipFill>
        <p:spPr>
          <a:xfrm>
            <a:off x="3853073" y="4650828"/>
            <a:ext cx="1363253" cy="2207172"/>
          </a:xfrm>
          <a:prstGeom prst="rect">
            <a:avLst/>
          </a:prstGeom>
        </p:spPr>
      </p:pic>
      <p:pic>
        <p:nvPicPr>
          <p:cNvPr id="13" name="Afbeelding 12" descr="WP_20190201_003.jpg"/>
          <p:cNvPicPr>
            <a:picLocks noChangeAspect="1"/>
          </p:cNvPicPr>
          <p:nvPr/>
        </p:nvPicPr>
        <p:blipFill>
          <a:blip r:embed="rId7" cstate="print"/>
          <a:srcRect t="9186" b="9615"/>
          <a:stretch>
            <a:fillRect/>
          </a:stretch>
        </p:blipFill>
        <p:spPr>
          <a:xfrm>
            <a:off x="5313042" y="4650827"/>
            <a:ext cx="1529014" cy="220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20180924_115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41815"/>
            <a:ext cx="6250898" cy="4688172"/>
          </a:xfrm>
          <a:prstGeom prst="rect">
            <a:avLst/>
          </a:prstGeom>
        </p:spPr>
      </p:pic>
      <p:pic>
        <p:nvPicPr>
          <p:cNvPr id="8" name="Afbeelding 7" descr="20160226_134932.jpg"/>
          <p:cNvPicPr>
            <a:picLocks noChangeAspect="1"/>
          </p:cNvPicPr>
          <p:nvPr/>
        </p:nvPicPr>
        <p:blipFill>
          <a:blip r:embed="rId4" cstate="print"/>
          <a:srcRect l="44570" t="32513" r="17047" b="23311"/>
          <a:stretch>
            <a:fillRect/>
          </a:stretch>
        </p:blipFill>
        <p:spPr>
          <a:xfrm rot="5400000">
            <a:off x="4745517" y="1357314"/>
            <a:ext cx="4721468" cy="4075497"/>
          </a:xfrm>
          <a:prstGeom prst="rect">
            <a:avLst/>
          </a:prstGeom>
        </p:spPr>
      </p:pic>
      <p:pic>
        <p:nvPicPr>
          <p:cNvPr id="9" name="Afbeelding 8" descr="storex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Afbeelding 4" descr="drukmetingzonderringlei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692" y="1274164"/>
            <a:ext cx="8359690" cy="383748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874166" y="5072616"/>
            <a:ext cx="421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632AD"/>
                </a:solidFill>
              </a:rPr>
              <a:t>zonder</a:t>
            </a:r>
            <a:r>
              <a:rPr lang="en-GB" sz="2800" b="1" dirty="0" smtClean="0">
                <a:solidFill>
                  <a:srgbClr val="0632AD"/>
                </a:solidFill>
              </a:rPr>
              <a:t> </a:t>
            </a:r>
            <a:r>
              <a:rPr lang="en-GB" sz="2800" b="1" dirty="0" err="1" smtClean="0">
                <a:solidFill>
                  <a:srgbClr val="0632AD"/>
                </a:solidFill>
              </a:rPr>
              <a:t>doorkoppelleiding</a:t>
            </a:r>
            <a:r>
              <a:rPr lang="en-GB" sz="2800" b="1" dirty="0" smtClean="0">
                <a:solidFill>
                  <a:srgbClr val="0632AD"/>
                </a:solidFill>
              </a:rPr>
              <a:t> 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2800" b="1" dirty="0" smtClean="0">
              <a:solidFill>
                <a:srgbClr val="0632AD"/>
              </a:solidFill>
            </a:endParaRPr>
          </a:p>
        </p:txBody>
      </p:sp>
      <p:pic>
        <p:nvPicPr>
          <p:cNvPr id="10" name="Afbeelding 9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Afbeelding 3" descr="drukmetingmetringlei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28" y="1431784"/>
            <a:ext cx="8722158" cy="354495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874166" y="5072616"/>
            <a:ext cx="421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632AD"/>
                </a:solidFill>
              </a:rPr>
              <a:t>met </a:t>
            </a:r>
            <a:r>
              <a:rPr lang="en-GB" sz="2800" b="1" dirty="0" err="1" smtClean="0">
                <a:solidFill>
                  <a:srgbClr val="0632AD"/>
                </a:solidFill>
              </a:rPr>
              <a:t>doorkoppelleiding</a:t>
            </a:r>
            <a:r>
              <a:rPr lang="en-GB" sz="2800" b="1" dirty="0" smtClean="0">
                <a:solidFill>
                  <a:srgbClr val="0632AD"/>
                </a:solidFill>
              </a:rPr>
              <a:t> </a:t>
            </a:r>
            <a:endParaRPr lang="en-GB" sz="28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2800" b="1" dirty="0" smtClean="0">
              <a:solidFill>
                <a:srgbClr val="0632AD"/>
              </a:solidFill>
            </a:endParaRPr>
          </a:p>
        </p:txBody>
      </p:sp>
      <p:pic>
        <p:nvPicPr>
          <p:cNvPr id="9" name="Afbeelding 8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werking</a:t>
            </a:r>
            <a:r>
              <a:rPr lang="en-GB" sz="4000" b="1" dirty="0" smtClean="0">
                <a:solidFill>
                  <a:srgbClr val="0632AD"/>
                </a:solidFill>
              </a:rPr>
              <a:t> CO</a:t>
            </a:r>
            <a:r>
              <a:rPr lang="en-GB" sz="3200" b="1" dirty="0" smtClean="0">
                <a:solidFill>
                  <a:srgbClr val="0632AD"/>
                </a:solidFill>
              </a:rPr>
              <a:t>2</a:t>
            </a:r>
            <a:r>
              <a:rPr lang="en-GB" sz="4000" b="1" dirty="0" smtClean="0">
                <a:solidFill>
                  <a:srgbClr val="0632AD"/>
                </a:solidFill>
              </a:rPr>
              <a:t>-scrubber</a:t>
            </a:r>
            <a:endParaRPr lang="en-GB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maximale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scrubcapaciteit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benutten</a:t>
            </a:r>
            <a:r>
              <a:rPr lang="en-GB" sz="3200" dirty="0" smtClean="0">
                <a:solidFill>
                  <a:schemeClr val="accent5"/>
                </a:solidFill>
              </a:rPr>
              <a:t> :</a:t>
            </a:r>
          </a:p>
          <a:p>
            <a:pPr lvl="1"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afregelen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adsorbeer-tijd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 lvl="1"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afregelen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regeneratie-tijd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minimale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inbreng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aan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zuurstof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pic>
        <p:nvPicPr>
          <p:cNvPr id="5" name="Afbeelding 4" descr="20150910_123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026" y="4272197"/>
            <a:ext cx="3447737" cy="258580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5642" y="1085230"/>
            <a:ext cx="8518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632AD"/>
                </a:solidFill>
              </a:rPr>
              <a:t>STOREX </a:t>
            </a:r>
            <a:r>
              <a:rPr lang="en-GB" sz="3200" b="1" dirty="0" smtClean="0">
                <a:solidFill>
                  <a:srgbClr val="0632AD"/>
                </a:solidFill>
              </a:rPr>
              <a:t>AUTODIAGNOSTICS</a:t>
            </a:r>
            <a:endParaRPr lang="en-GB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controle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werking</a:t>
            </a:r>
            <a:r>
              <a:rPr lang="en-GB" sz="3200" dirty="0" smtClean="0">
                <a:solidFill>
                  <a:schemeClr val="accent5"/>
                </a:solidFill>
              </a:rPr>
              <a:t> via scrubber-software</a:t>
            </a: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smtClean="0">
                <a:solidFill>
                  <a:schemeClr val="accent5"/>
                </a:solidFill>
              </a:rPr>
              <a:t>op </a:t>
            </a:r>
            <a:r>
              <a:rPr lang="en-GB" sz="3200" dirty="0" err="1" smtClean="0">
                <a:solidFill>
                  <a:schemeClr val="accent5"/>
                </a:solidFill>
              </a:rPr>
              <a:t>afstand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veilig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af</a:t>
            </a:r>
            <a:r>
              <a:rPr lang="en-GB" sz="3200" dirty="0" smtClean="0">
                <a:solidFill>
                  <a:schemeClr val="accent5"/>
                </a:solidFill>
              </a:rPr>
              <a:t> te </a:t>
            </a:r>
            <a:r>
              <a:rPr lang="en-GB" sz="3200" dirty="0" err="1" smtClean="0">
                <a:solidFill>
                  <a:schemeClr val="accent5"/>
                </a:solidFill>
              </a:rPr>
              <a:t>regelen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adsorbeertijd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bij</a:t>
            </a:r>
            <a:r>
              <a:rPr lang="en-GB" sz="3200" dirty="0" smtClean="0">
                <a:solidFill>
                  <a:schemeClr val="accent5"/>
                </a:solidFill>
              </a:rPr>
              <a:t> 80% </a:t>
            </a:r>
            <a:r>
              <a:rPr lang="en-GB" sz="3200" dirty="0" err="1" smtClean="0">
                <a:solidFill>
                  <a:schemeClr val="accent5"/>
                </a:solidFill>
              </a:rPr>
              <a:t>verzadiging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regeneratietijd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bij</a:t>
            </a:r>
            <a:r>
              <a:rPr lang="en-GB" sz="3200" dirty="0" smtClean="0">
                <a:solidFill>
                  <a:schemeClr val="accent5"/>
                </a:solidFill>
              </a:rPr>
              <a:t> 0% rest CO</a:t>
            </a:r>
            <a:r>
              <a:rPr lang="en-GB" sz="2800" dirty="0" smtClean="0">
                <a:solidFill>
                  <a:schemeClr val="accent5"/>
                </a:solidFill>
              </a:rPr>
              <a:t>2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zuurstof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inbreng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obv</a:t>
            </a:r>
            <a:r>
              <a:rPr lang="en-GB" sz="3200" dirty="0" smtClean="0">
                <a:solidFill>
                  <a:schemeClr val="accent5"/>
                </a:solidFill>
              </a:rPr>
              <a:t> dO2 +3% </a:t>
            </a:r>
            <a:r>
              <a:rPr lang="en-GB" sz="3200" dirty="0" err="1" smtClean="0">
                <a:solidFill>
                  <a:schemeClr val="accent5"/>
                </a:solidFill>
              </a:rPr>
              <a:t>tov</a:t>
            </a:r>
            <a:r>
              <a:rPr lang="en-GB" sz="3200" dirty="0" smtClean="0">
                <a:solidFill>
                  <a:schemeClr val="accent5"/>
                </a:solidFill>
              </a:rPr>
              <a:t> </a:t>
            </a:r>
            <a:r>
              <a:rPr lang="en-GB" sz="3200" dirty="0" err="1" smtClean="0">
                <a:solidFill>
                  <a:schemeClr val="accent5"/>
                </a:solidFill>
              </a:rPr>
              <a:t>celwaarde</a:t>
            </a:r>
            <a:endParaRPr lang="en-GB" sz="32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endParaRPr lang="en-GB" sz="4000" b="1" dirty="0" smtClean="0">
              <a:solidFill>
                <a:srgbClr val="0632AD"/>
              </a:solidFill>
            </a:endParaRPr>
          </a:p>
        </p:txBody>
      </p:sp>
      <p:pic>
        <p:nvPicPr>
          <p:cNvPr id="5" name="Afbeelding 4" descr="20150910_123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8026" y="4272197"/>
            <a:ext cx="3447737" cy="258580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632AD"/>
                </a:solidFill>
              </a:rPr>
              <a:t>Beoordeling</a:t>
            </a:r>
            <a:r>
              <a:rPr lang="en-GB" sz="4000" b="1" dirty="0" smtClean="0">
                <a:solidFill>
                  <a:srgbClr val="0632AD"/>
                </a:solidFill>
              </a:rPr>
              <a:t> scrubber</a:t>
            </a:r>
            <a:endParaRPr lang="en-GB" sz="4000" b="1" dirty="0" smtClean="0">
              <a:solidFill>
                <a:srgbClr val="0632AD"/>
              </a:solidFill>
            </a:endParaRPr>
          </a:p>
        </p:txBody>
      </p:sp>
      <p:pic>
        <p:nvPicPr>
          <p:cNvPr id="6" name="Afbeelding 5" descr="20150910_123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7778" y="3942412"/>
            <a:ext cx="3507698" cy="2630774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628931" y="2191479"/>
          <a:ext cx="6096000" cy="148336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CO2 %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O2 %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werking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-0,3%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+0,1%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uitstekend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-0,2%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+0,1%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matig/goed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-0,1%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&gt; +0,1% 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accent5"/>
                          </a:solidFill>
                        </a:rPr>
                        <a:t>onvoldoende</a:t>
                      </a:r>
                      <a:endParaRPr lang="nl-NL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632AD"/>
                </a:solidFill>
              </a:rPr>
              <a:t>N2-generator </a:t>
            </a:r>
            <a:r>
              <a:rPr lang="en-GB" sz="3600" b="1" dirty="0" smtClean="0">
                <a:solidFill>
                  <a:srgbClr val="0632AD"/>
                </a:solidFill>
              </a:rPr>
              <a:t>/ </a:t>
            </a:r>
            <a:r>
              <a:rPr lang="en-GB" sz="3600" b="1" dirty="0" smtClean="0">
                <a:solidFill>
                  <a:srgbClr val="0632AD"/>
                </a:solidFill>
              </a:rPr>
              <a:t>N2-dosering</a:t>
            </a:r>
            <a:endParaRPr lang="en-GB" sz="36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32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Rest </a:t>
            </a:r>
            <a:r>
              <a:rPr lang="en-GB" sz="2800" dirty="0" err="1" smtClean="0">
                <a:solidFill>
                  <a:srgbClr val="0632AD"/>
                </a:solidFill>
              </a:rPr>
              <a:t>zuurstof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gehalte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capaciteit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O</a:t>
            </a:r>
            <a:r>
              <a:rPr lang="en-GB" sz="2000" dirty="0" smtClean="0">
                <a:solidFill>
                  <a:srgbClr val="0632AD"/>
                </a:solidFill>
              </a:rPr>
              <a:t>2</a:t>
            </a:r>
            <a:r>
              <a:rPr lang="en-GB" sz="2800" dirty="0" smtClean="0">
                <a:solidFill>
                  <a:srgbClr val="0632AD"/>
                </a:solidFill>
              </a:rPr>
              <a:t>% </a:t>
            </a:r>
            <a:r>
              <a:rPr lang="en-GB" sz="2800" dirty="0" smtClean="0">
                <a:solidFill>
                  <a:srgbClr val="0632AD"/>
                </a:solidFill>
              </a:rPr>
              <a:t>in long / tank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gasdichtheid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kranen</a:t>
            </a:r>
            <a:r>
              <a:rPr lang="en-GB" sz="2800" dirty="0" smtClean="0">
                <a:solidFill>
                  <a:srgbClr val="0632AD"/>
                </a:solidFill>
              </a:rPr>
              <a:t> / </a:t>
            </a:r>
            <a:r>
              <a:rPr lang="en-GB" sz="2800" dirty="0" err="1" smtClean="0">
                <a:solidFill>
                  <a:srgbClr val="0632AD"/>
                </a:solidFill>
              </a:rPr>
              <a:t>kleppen</a:t>
            </a:r>
            <a:r>
              <a:rPr lang="en-GB" sz="2800" dirty="0" smtClean="0">
                <a:solidFill>
                  <a:srgbClr val="0632AD"/>
                </a:solidFill>
              </a:rPr>
              <a:t> / </a:t>
            </a:r>
            <a:r>
              <a:rPr lang="en-GB" sz="2800" dirty="0" err="1" smtClean="0">
                <a:solidFill>
                  <a:srgbClr val="0632AD"/>
                </a:solidFill>
              </a:rPr>
              <a:t>leidingen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indien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recirculatie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(</a:t>
            </a:r>
            <a:r>
              <a:rPr lang="en-GB" sz="2400" dirty="0" err="1" smtClean="0">
                <a:solidFill>
                  <a:srgbClr val="0632AD"/>
                </a:solidFill>
              </a:rPr>
              <a:t>onderdruk</a:t>
            </a: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vermijden</a:t>
            </a:r>
            <a:r>
              <a:rPr lang="en-GB" sz="2400" dirty="0" smtClean="0">
                <a:solidFill>
                  <a:srgbClr val="0632AD"/>
                </a:solidFill>
              </a:rPr>
              <a:t>) </a:t>
            </a:r>
            <a:endParaRPr lang="en-GB" sz="2800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psa759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293" y="4238470"/>
            <a:ext cx="3492707" cy="2619530"/>
          </a:xfrm>
          <a:prstGeom prst="rect">
            <a:avLst/>
          </a:prstGeom>
        </p:spPr>
      </p:pic>
      <p:pic>
        <p:nvPicPr>
          <p:cNvPr id="9" name="Afbeelding 8" descr="20150910_122958.jpg"/>
          <p:cNvPicPr>
            <a:picLocks noChangeAspect="1"/>
          </p:cNvPicPr>
          <p:nvPr/>
        </p:nvPicPr>
        <p:blipFill>
          <a:blip r:embed="rId4" cstate="print"/>
          <a:srcRect t="10286" r="31429"/>
          <a:stretch>
            <a:fillRect/>
          </a:stretch>
        </p:blipFill>
        <p:spPr>
          <a:xfrm>
            <a:off x="0" y="4225071"/>
            <a:ext cx="2683239" cy="2632929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600533" y="4235663"/>
            <a:ext cx="121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632AD"/>
                </a:solidFill>
              </a:rPr>
              <a:t>PSA</a:t>
            </a:r>
            <a:endParaRPr lang="en-GB" sz="2800" dirty="0" smtClean="0">
              <a:solidFill>
                <a:srgbClr val="0632AD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28209" y="4228662"/>
            <a:ext cx="32078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632AD"/>
                </a:solidFill>
              </a:rPr>
              <a:t>VSA</a:t>
            </a:r>
          </a:p>
          <a:p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0632AD"/>
                </a:solidFill>
              </a:rPr>
              <a:t>30% lager </a:t>
            </a:r>
            <a:r>
              <a:rPr lang="en-GB" sz="2000" dirty="0" err="1" smtClean="0">
                <a:solidFill>
                  <a:srgbClr val="0632AD"/>
                </a:solidFill>
              </a:rPr>
              <a:t>energieverbruik</a:t>
            </a:r>
            <a:endParaRPr lang="en-GB" sz="20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lage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onderhoudskosten</a:t>
            </a:r>
            <a:endParaRPr lang="en-GB" sz="20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recirculatie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r>
              <a:rPr lang="en-GB" sz="2000" dirty="0" err="1" smtClean="0">
                <a:solidFill>
                  <a:srgbClr val="0632AD"/>
                </a:solidFill>
              </a:rPr>
              <a:t>mogelijk</a:t>
            </a:r>
            <a:r>
              <a:rPr lang="en-GB" sz="2000" dirty="0" smtClean="0">
                <a:solidFill>
                  <a:srgbClr val="0632AD"/>
                </a:solidFill>
              </a:rPr>
              <a:t> </a:t>
            </a:r>
            <a:endParaRPr lang="en-GB" sz="2000" dirty="0" smtClean="0">
              <a:solidFill>
                <a:srgbClr val="0632A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rgbClr val="0632AD"/>
                </a:solidFill>
              </a:rPr>
              <a:t>METEN </a:t>
            </a:r>
            <a:r>
              <a:rPr lang="de-DE" sz="4400" dirty="0" err="1" smtClean="0">
                <a:solidFill>
                  <a:srgbClr val="0632AD"/>
                </a:solidFill>
              </a:rPr>
              <a:t>is</a:t>
            </a:r>
            <a:r>
              <a:rPr lang="de-DE" sz="4400" dirty="0" smtClean="0">
                <a:solidFill>
                  <a:srgbClr val="0632AD"/>
                </a:solidFill>
              </a:rPr>
              <a:t> WETEN !</a:t>
            </a:r>
            <a:endParaRPr lang="de-DE" sz="3600" dirty="0" smtClean="0">
              <a:solidFill>
                <a:srgbClr val="0632AD"/>
              </a:solidFill>
            </a:endParaRPr>
          </a:p>
          <a:p>
            <a:pPr algn="ctr"/>
            <a:r>
              <a:rPr lang="de-DE" sz="3200" b="1" dirty="0" err="1" smtClean="0">
                <a:solidFill>
                  <a:srgbClr val="0632AD"/>
                </a:solidFill>
              </a:rPr>
              <a:t>Belangrijke</a:t>
            </a:r>
            <a:r>
              <a:rPr lang="de-DE" sz="3200" b="1" dirty="0" smtClean="0">
                <a:solidFill>
                  <a:srgbClr val="0632AD"/>
                </a:solidFill>
              </a:rPr>
              <a:t> </a:t>
            </a:r>
            <a:r>
              <a:rPr lang="de-DE" sz="3200" b="1" dirty="0" smtClean="0">
                <a:solidFill>
                  <a:srgbClr val="0632AD"/>
                </a:solidFill>
              </a:rPr>
              <a:t>CA-</a:t>
            </a:r>
            <a:r>
              <a:rPr lang="de-DE" sz="3200" b="1" dirty="0" err="1" smtClean="0">
                <a:solidFill>
                  <a:srgbClr val="0632AD"/>
                </a:solidFill>
              </a:rPr>
              <a:t>parameters</a:t>
            </a:r>
            <a:endParaRPr lang="en-GB" sz="24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O</a:t>
            </a:r>
            <a:r>
              <a:rPr lang="en-GB" sz="2000" dirty="0" smtClean="0">
                <a:solidFill>
                  <a:srgbClr val="0632AD"/>
                </a:solidFill>
              </a:rPr>
              <a:t>2</a:t>
            </a:r>
            <a:r>
              <a:rPr lang="en-GB" sz="2800" dirty="0" smtClean="0">
                <a:solidFill>
                  <a:srgbClr val="0632AD"/>
                </a:solidFill>
              </a:rPr>
              <a:t>%  </a:t>
            </a:r>
            <a:r>
              <a:rPr lang="en-GB" sz="2800" dirty="0" smtClean="0">
                <a:solidFill>
                  <a:srgbClr val="0632AD"/>
                </a:solidFill>
              </a:rPr>
              <a:t>en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CO</a:t>
            </a:r>
            <a:r>
              <a:rPr lang="en-GB" sz="2000" dirty="0" smtClean="0">
                <a:solidFill>
                  <a:srgbClr val="0632AD"/>
                </a:solidFill>
              </a:rPr>
              <a:t>2</a:t>
            </a:r>
            <a:r>
              <a:rPr lang="en-GB" sz="2800" dirty="0" smtClean="0">
                <a:solidFill>
                  <a:srgbClr val="0632AD"/>
                </a:solidFill>
              </a:rPr>
              <a:t> % </a:t>
            </a:r>
            <a:r>
              <a:rPr lang="en-GB" sz="2800" dirty="0" smtClean="0">
                <a:solidFill>
                  <a:srgbClr val="0632AD"/>
                </a:solidFill>
              </a:rPr>
              <a:t>meet- en </a:t>
            </a:r>
            <a:r>
              <a:rPr lang="en-GB" sz="2800" dirty="0" err="1" smtClean="0">
                <a:solidFill>
                  <a:srgbClr val="0632AD"/>
                </a:solidFill>
              </a:rPr>
              <a:t>streefwaarden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scrubtijd</a:t>
            </a:r>
            <a:r>
              <a:rPr lang="en-GB" sz="2800" dirty="0" smtClean="0">
                <a:solidFill>
                  <a:srgbClr val="0632AD"/>
                </a:solidFill>
              </a:rPr>
              <a:t> per dag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N2 </a:t>
            </a:r>
            <a:r>
              <a:rPr lang="en-GB" sz="2800" dirty="0" err="1" smtClean="0">
                <a:solidFill>
                  <a:srgbClr val="0632AD"/>
                </a:solidFill>
              </a:rPr>
              <a:t>injectietijd</a:t>
            </a:r>
            <a:r>
              <a:rPr lang="en-GB" sz="2800" dirty="0" smtClean="0">
                <a:solidFill>
                  <a:srgbClr val="0632AD"/>
                </a:solidFill>
              </a:rPr>
              <a:t> per dag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beluchtingstijd</a:t>
            </a:r>
            <a:r>
              <a:rPr lang="en-GB" sz="2800" dirty="0" smtClean="0">
                <a:solidFill>
                  <a:srgbClr val="0632AD"/>
                </a:solidFill>
              </a:rPr>
              <a:t> per dag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vochtverlies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(</a:t>
            </a:r>
            <a:r>
              <a:rPr lang="en-GB" sz="2800" dirty="0" err="1" smtClean="0">
                <a:solidFill>
                  <a:srgbClr val="0632AD"/>
                </a:solidFill>
              </a:rPr>
              <a:t>liter</a:t>
            </a:r>
            <a:r>
              <a:rPr lang="en-GB" sz="2800" dirty="0" err="1" smtClean="0">
                <a:solidFill>
                  <a:srgbClr val="0632AD"/>
                </a:solidFill>
              </a:rPr>
              <a:t>s</a:t>
            </a:r>
            <a:r>
              <a:rPr lang="en-GB" sz="2800" dirty="0" smtClean="0">
                <a:solidFill>
                  <a:srgbClr val="0632AD"/>
                </a:solidFill>
              </a:rPr>
              <a:t>/week</a:t>
            </a:r>
            <a:r>
              <a:rPr lang="en-GB" sz="2800" dirty="0" smtClean="0">
                <a:solidFill>
                  <a:srgbClr val="0632AD"/>
                </a:solidFill>
              </a:rPr>
              <a:t>)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Ethanol (</a:t>
            </a:r>
            <a:r>
              <a:rPr lang="en-GB" sz="2800" dirty="0" err="1" smtClean="0">
                <a:solidFill>
                  <a:srgbClr val="0632AD"/>
                </a:solidFill>
              </a:rPr>
              <a:t>bij</a:t>
            </a:r>
            <a:r>
              <a:rPr lang="en-GB" sz="2800" dirty="0" smtClean="0">
                <a:solidFill>
                  <a:srgbClr val="0632AD"/>
                </a:solidFill>
              </a:rPr>
              <a:t> DCA-</a:t>
            </a:r>
            <a:r>
              <a:rPr lang="en-GB" sz="2800" dirty="0" err="1" smtClean="0">
                <a:solidFill>
                  <a:srgbClr val="0632AD"/>
                </a:solidFill>
              </a:rPr>
              <a:t>bewaarcellen</a:t>
            </a:r>
            <a:r>
              <a:rPr lang="en-GB" sz="2800" dirty="0" smtClean="0">
                <a:solidFill>
                  <a:srgbClr val="0632AD"/>
                </a:solidFill>
              </a:rPr>
              <a:t>)</a:t>
            </a:r>
            <a:endParaRPr lang="en-GB" sz="28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err="1" smtClean="0">
                <a:solidFill>
                  <a:srgbClr val="0632AD"/>
                </a:solidFill>
              </a:rPr>
              <a:t>Ethyleen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(in de </a:t>
            </a:r>
            <a:r>
              <a:rPr lang="en-GB" sz="2800" dirty="0" err="1" smtClean="0">
                <a:solidFill>
                  <a:srgbClr val="0632AD"/>
                </a:solidFill>
              </a:rPr>
              <a:t>toekomst</a:t>
            </a:r>
            <a:r>
              <a:rPr lang="en-GB" sz="2800" dirty="0" smtClean="0">
                <a:solidFill>
                  <a:srgbClr val="0632AD"/>
                </a:solidFill>
              </a:rPr>
              <a:t>)</a:t>
            </a:r>
            <a:r>
              <a:rPr lang="en-GB" sz="2800" dirty="0" smtClean="0">
                <a:solidFill>
                  <a:srgbClr val="0632AD"/>
                </a:solidFill>
              </a:rPr>
              <a:t> </a:t>
            </a:r>
            <a:r>
              <a:rPr lang="en-GB" sz="2800" dirty="0" smtClean="0">
                <a:solidFill>
                  <a:srgbClr val="0632AD"/>
                </a:solidFill>
              </a:rPr>
              <a:t>?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6" name="Afbeelding 5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0632AD"/>
                </a:solidFill>
              </a:rPr>
              <a:t>Beschikbare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systemen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</a:p>
          <a:p>
            <a:r>
              <a:rPr lang="de-DE" sz="2800" b="1" dirty="0" err="1" smtClean="0">
                <a:solidFill>
                  <a:srgbClr val="0632AD"/>
                </a:solidFill>
              </a:rPr>
              <a:t>v</a:t>
            </a:r>
            <a:r>
              <a:rPr lang="de-DE" sz="2800" b="1" dirty="0" err="1" smtClean="0">
                <a:solidFill>
                  <a:srgbClr val="0632AD"/>
                </a:solidFill>
              </a:rPr>
              <a:t>oor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controle</a:t>
            </a:r>
            <a:r>
              <a:rPr lang="de-DE" sz="2800" b="1" dirty="0" smtClean="0">
                <a:solidFill>
                  <a:srgbClr val="0632AD"/>
                </a:solidFill>
              </a:rPr>
              <a:t> en </a:t>
            </a:r>
            <a:r>
              <a:rPr lang="de-DE" sz="2800" b="1" dirty="0" err="1" smtClean="0">
                <a:solidFill>
                  <a:srgbClr val="0632AD"/>
                </a:solidFill>
              </a:rPr>
              <a:t>bediening</a:t>
            </a:r>
            <a:endParaRPr lang="de-DE" sz="2800" b="1" dirty="0" smtClean="0">
              <a:solidFill>
                <a:srgbClr val="0632AD"/>
              </a:solidFill>
            </a:endParaRPr>
          </a:p>
          <a:p>
            <a:pPr algn="ctr"/>
            <a:endParaRPr lang="de-DE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bediening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: AUTOSTORE APP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SRS (Storex Remote Service)</a:t>
            </a:r>
            <a:endParaRPr lang="de-DE" sz="2400" dirty="0" smtClean="0">
              <a:solidFill>
                <a:srgbClr val="0632AD"/>
              </a:solidFill>
            </a:endParaRPr>
          </a:p>
          <a:p>
            <a:pPr algn="ctr">
              <a:buFontTx/>
              <a:buChar char="-"/>
            </a:pPr>
            <a:endParaRPr lang="en-GB" sz="2400" b="1" dirty="0" smtClean="0">
              <a:solidFill>
                <a:srgbClr val="0632AD"/>
              </a:solidFill>
            </a:endParaRPr>
          </a:p>
        </p:txBody>
      </p:sp>
      <p:pic>
        <p:nvPicPr>
          <p:cNvPr id="5" name="Afbeelding 4" descr="appschemaoffer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8018" y="3312826"/>
            <a:ext cx="7671619" cy="209060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0632AD"/>
                </a:solidFill>
              </a:rPr>
              <a:t>Beschikbare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systemen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endParaRPr lang="de-DE" sz="2800" b="1" dirty="0" smtClean="0">
              <a:solidFill>
                <a:srgbClr val="0632AD"/>
              </a:solidFill>
            </a:endParaRPr>
          </a:p>
          <a:p>
            <a:r>
              <a:rPr lang="de-DE" sz="2800" b="1" dirty="0" err="1" smtClean="0">
                <a:solidFill>
                  <a:srgbClr val="0632AD"/>
                </a:solidFill>
              </a:rPr>
              <a:t>voor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verslaglegging</a:t>
            </a:r>
            <a:r>
              <a:rPr lang="de-DE" sz="2800" b="1" dirty="0" smtClean="0">
                <a:solidFill>
                  <a:srgbClr val="0632AD"/>
                </a:solidFill>
              </a:rPr>
              <a:t> van </a:t>
            </a:r>
            <a:r>
              <a:rPr lang="de-DE" sz="2800" b="1" dirty="0" smtClean="0">
                <a:solidFill>
                  <a:srgbClr val="0632AD"/>
                </a:solidFill>
              </a:rPr>
              <a:t>CA-</a:t>
            </a:r>
            <a:r>
              <a:rPr lang="de-DE" sz="2800" b="1" dirty="0" err="1" smtClean="0">
                <a:solidFill>
                  <a:srgbClr val="0632AD"/>
                </a:solidFill>
              </a:rPr>
              <a:t>parameters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endParaRPr lang="de-DE" sz="2800" b="1" dirty="0" smtClean="0">
              <a:solidFill>
                <a:srgbClr val="0632AD"/>
              </a:solidFill>
            </a:endParaRPr>
          </a:p>
          <a:p>
            <a:pPr algn="ctr"/>
            <a:endParaRPr lang="de-DE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ADM </a:t>
            </a:r>
            <a:r>
              <a:rPr lang="de-DE" sz="2400" dirty="0" err="1" smtClean="0">
                <a:solidFill>
                  <a:srgbClr val="0632AD"/>
                </a:solidFill>
              </a:rPr>
              <a:t>Cloud</a:t>
            </a:r>
            <a:r>
              <a:rPr lang="de-DE" sz="2400" dirty="0" smtClean="0">
                <a:solidFill>
                  <a:srgbClr val="0632AD"/>
                </a:solidFill>
              </a:rPr>
              <a:t> (Autostore Data </a:t>
            </a:r>
            <a:r>
              <a:rPr lang="de-DE" sz="2400" dirty="0" smtClean="0">
                <a:solidFill>
                  <a:srgbClr val="0632AD"/>
                </a:solidFill>
              </a:rPr>
              <a:t>Manager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– </a:t>
            </a:r>
            <a:r>
              <a:rPr lang="de-DE" sz="2400" dirty="0" err="1" smtClean="0">
                <a:solidFill>
                  <a:srgbClr val="0632AD"/>
                </a:solidFill>
              </a:rPr>
              <a:t>gegevens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bewaren</a:t>
            </a:r>
            <a:r>
              <a:rPr lang="de-DE" sz="2400" dirty="0" smtClean="0">
                <a:solidFill>
                  <a:srgbClr val="0632AD"/>
                </a:solidFill>
              </a:rPr>
              <a:t>)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ADM </a:t>
            </a:r>
            <a:r>
              <a:rPr lang="de-DE" sz="2400" dirty="0" err="1" smtClean="0">
                <a:solidFill>
                  <a:srgbClr val="0632AD"/>
                </a:solidFill>
              </a:rPr>
              <a:t>Cloud</a:t>
            </a:r>
            <a:r>
              <a:rPr lang="de-DE" sz="2400" dirty="0" smtClean="0">
                <a:solidFill>
                  <a:srgbClr val="0632AD"/>
                </a:solidFill>
              </a:rPr>
              <a:t> plus (</a:t>
            </a:r>
            <a:r>
              <a:rPr lang="de-DE" sz="2400" dirty="0" err="1" smtClean="0">
                <a:solidFill>
                  <a:srgbClr val="0632AD"/>
                </a:solidFill>
              </a:rPr>
              <a:t>gegevens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bewaren</a:t>
            </a:r>
            <a:r>
              <a:rPr lang="de-DE" sz="2400" dirty="0" smtClean="0">
                <a:solidFill>
                  <a:srgbClr val="0632AD"/>
                </a:solidFill>
              </a:rPr>
              <a:t> + </a:t>
            </a:r>
            <a:r>
              <a:rPr lang="de-DE" sz="2400" dirty="0" err="1" smtClean="0">
                <a:solidFill>
                  <a:srgbClr val="0632AD"/>
                </a:solidFill>
              </a:rPr>
              <a:t>bediening</a:t>
            </a:r>
            <a:r>
              <a:rPr lang="de-DE" sz="2400" dirty="0" smtClean="0">
                <a:solidFill>
                  <a:srgbClr val="0632AD"/>
                </a:solidFill>
              </a:rPr>
              <a:t>)</a:t>
            </a:r>
            <a:endParaRPr lang="de-DE" sz="2400" dirty="0" smtClean="0">
              <a:solidFill>
                <a:srgbClr val="0632AD"/>
              </a:solidFill>
            </a:endParaRPr>
          </a:p>
        </p:txBody>
      </p:sp>
      <p:pic>
        <p:nvPicPr>
          <p:cNvPr id="6" name="Afbeelding 5" descr="ADM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88" y="3297836"/>
            <a:ext cx="7626455" cy="2078299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88758" y="160420"/>
            <a:ext cx="8588375" cy="840125"/>
          </a:xfrm>
          <a:ln>
            <a:noFill/>
          </a:ln>
        </p:spPr>
        <p:txBody>
          <a:bodyPr/>
          <a:lstStyle/>
          <a:p>
            <a:r>
              <a:rPr lang="en-GB" sz="2800" b="1" dirty="0" smtClean="0">
                <a:solidFill>
                  <a:srgbClr val="FFFFFF"/>
                </a:solidFill>
                <a:latin typeface="Calibri" pitchFamily="34" charset="0"/>
              </a:rPr>
              <a:t>DCA </a:t>
            </a:r>
            <a:r>
              <a:rPr lang="en-GB" sz="2800" b="1" dirty="0" smtClean="0">
                <a:solidFill>
                  <a:srgbClr val="FFFFFF"/>
                </a:solidFill>
                <a:latin typeface="Calibri" pitchFamily="34" charset="0"/>
              </a:rPr>
              <a:t>bewaring in de </a:t>
            </a:r>
            <a:r>
              <a:rPr lang="en-GB" sz="2800" b="1" dirty="0" err="1" smtClean="0">
                <a:solidFill>
                  <a:srgbClr val="FFFFFF"/>
                </a:solidFill>
                <a:latin typeface="Calibri" pitchFamily="34" charset="0"/>
              </a:rPr>
              <a:t>praktijk</a:t>
            </a:r>
            <a:endParaRPr lang="en-GB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8358" y="1133356"/>
            <a:ext cx="797292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632AD"/>
                </a:solidFill>
              </a:rPr>
              <a:t>DCA </a:t>
            </a:r>
            <a:r>
              <a:rPr lang="en-GB" sz="4000" b="1" dirty="0" smtClean="0">
                <a:solidFill>
                  <a:srgbClr val="0632AD"/>
                </a:solidFill>
              </a:rPr>
              <a:t>bewaring </a:t>
            </a:r>
            <a:r>
              <a:rPr lang="en-GB" sz="4000" b="1" dirty="0" err="1" smtClean="0">
                <a:solidFill>
                  <a:srgbClr val="0632AD"/>
                </a:solidFill>
              </a:rPr>
              <a:t>stelt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eisen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aan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</a:p>
          <a:p>
            <a:r>
              <a:rPr lang="en-GB" sz="4000" b="1" dirty="0" err="1" smtClean="0">
                <a:solidFill>
                  <a:srgbClr val="0632AD"/>
                </a:solidFill>
              </a:rPr>
              <a:t>uw</a:t>
            </a:r>
            <a:r>
              <a:rPr lang="en-GB" sz="4000" b="1" dirty="0" smtClean="0">
                <a:solidFill>
                  <a:srgbClr val="0632AD"/>
                </a:solidFill>
              </a:rPr>
              <a:t> CA-</a:t>
            </a:r>
            <a:r>
              <a:rPr lang="en-GB" sz="4000" b="1" dirty="0" err="1" smtClean="0">
                <a:solidFill>
                  <a:srgbClr val="0632AD"/>
                </a:solidFill>
              </a:rPr>
              <a:t>installatie</a:t>
            </a:r>
            <a:r>
              <a:rPr lang="en-GB" sz="4000" b="1" dirty="0" smtClean="0">
                <a:solidFill>
                  <a:srgbClr val="0632AD"/>
                </a:solidFill>
              </a:rPr>
              <a:t>.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pPr algn="ctr"/>
            <a:endParaRPr lang="en-GB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g</a:t>
            </a:r>
            <a:r>
              <a:rPr lang="en-GB" sz="2400" dirty="0" err="1" smtClean="0">
                <a:solidFill>
                  <a:srgbClr val="0632AD"/>
                </a:solidFill>
              </a:rPr>
              <a:t>asdichtheid</a:t>
            </a:r>
            <a:r>
              <a:rPr lang="en-GB" sz="2400" dirty="0" smtClean="0">
                <a:solidFill>
                  <a:srgbClr val="0632AD"/>
                </a:solidFill>
              </a:rPr>
              <a:t> van </a:t>
            </a:r>
            <a:r>
              <a:rPr lang="en-GB" sz="2400" dirty="0" err="1" smtClean="0">
                <a:solidFill>
                  <a:srgbClr val="0632AD"/>
                </a:solidFill>
              </a:rPr>
              <a:t>bewaarcellen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g</a:t>
            </a:r>
            <a:r>
              <a:rPr lang="en-GB" sz="2400" dirty="0" err="1" smtClean="0">
                <a:solidFill>
                  <a:srgbClr val="0632AD"/>
                </a:solidFill>
              </a:rPr>
              <a:t>asdichtheid</a:t>
            </a:r>
            <a:r>
              <a:rPr lang="en-GB" sz="2400" dirty="0" smtClean="0">
                <a:solidFill>
                  <a:srgbClr val="0632AD"/>
                </a:solidFill>
              </a:rPr>
              <a:t> van scrubber en </a:t>
            </a:r>
            <a:r>
              <a:rPr lang="en-GB" sz="2400" dirty="0" err="1" smtClean="0">
                <a:solidFill>
                  <a:srgbClr val="0632AD"/>
                </a:solidFill>
              </a:rPr>
              <a:t>leidingen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de </a:t>
            </a:r>
            <a:r>
              <a:rPr lang="en-GB" sz="2400" dirty="0" err="1" smtClean="0">
                <a:solidFill>
                  <a:srgbClr val="0632AD"/>
                </a:solidFill>
              </a:rPr>
              <a:t>werking</a:t>
            </a:r>
            <a:r>
              <a:rPr lang="en-GB" sz="2400" dirty="0" smtClean="0">
                <a:solidFill>
                  <a:srgbClr val="0632AD"/>
                </a:solidFill>
              </a:rPr>
              <a:t> O/O </a:t>
            </a:r>
            <a:r>
              <a:rPr lang="en-GB" sz="2400" dirty="0" err="1" smtClean="0">
                <a:solidFill>
                  <a:srgbClr val="0632AD"/>
                </a:solidFill>
              </a:rPr>
              <a:t>ventiel</a:t>
            </a:r>
            <a:r>
              <a:rPr lang="en-GB" sz="2400" dirty="0" smtClean="0">
                <a:solidFill>
                  <a:srgbClr val="0632AD"/>
                </a:solidFill>
              </a:rPr>
              <a:t> / </a:t>
            </a:r>
            <a:r>
              <a:rPr lang="en-GB" sz="2400" dirty="0" err="1" smtClean="0">
                <a:solidFill>
                  <a:srgbClr val="0632AD"/>
                </a:solidFill>
              </a:rPr>
              <a:t>staat</a:t>
            </a:r>
            <a:r>
              <a:rPr lang="en-GB" sz="2400" dirty="0" smtClean="0">
                <a:solidFill>
                  <a:srgbClr val="0632AD"/>
                </a:solidFill>
              </a:rPr>
              <a:t> van de </a:t>
            </a:r>
            <a:r>
              <a:rPr lang="en-GB" sz="2400" dirty="0" err="1" smtClean="0">
                <a:solidFill>
                  <a:srgbClr val="0632AD"/>
                </a:solidFill>
              </a:rPr>
              <a:t>longen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de </a:t>
            </a:r>
            <a:r>
              <a:rPr lang="en-GB" sz="2400" dirty="0" err="1" smtClean="0">
                <a:solidFill>
                  <a:srgbClr val="0632AD"/>
                </a:solidFill>
              </a:rPr>
              <a:t>invloed</a:t>
            </a:r>
            <a:r>
              <a:rPr lang="en-GB" sz="2400" dirty="0" smtClean="0">
                <a:solidFill>
                  <a:srgbClr val="0632AD"/>
                </a:solidFill>
              </a:rPr>
              <a:t> van de </a:t>
            </a:r>
            <a:r>
              <a:rPr lang="en-GB" sz="2400" dirty="0" err="1" smtClean="0">
                <a:solidFill>
                  <a:srgbClr val="0632AD"/>
                </a:solidFill>
              </a:rPr>
              <a:t>koeling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de </a:t>
            </a:r>
            <a:r>
              <a:rPr lang="en-GB" sz="2400" dirty="0" err="1" smtClean="0">
                <a:solidFill>
                  <a:srgbClr val="0632AD"/>
                </a:solidFill>
              </a:rPr>
              <a:t>werking</a:t>
            </a:r>
            <a:r>
              <a:rPr lang="en-GB" sz="2400" dirty="0" smtClean="0">
                <a:solidFill>
                  <a:srgbClr val="0632AD"/>
                </a:solidFill>
              </a:rPr>
              <a:t> van de </a:t>
            </a:r>
            <a:r>
              <a:rPr lang="en-GB" sz="2400" dirty="0" smtClean="0">
                <a:solidFill>
                  <a:srgbClr val="0632AD"/>
                </a:solidFill>
              </a:rPr>
              <a:t>CO2 scrubber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smtClean="0">
                <a:solidFill>
                  <a:srgbClr val="0632AD"/>
                </a:solidFill>
              </a:rPr>
              <a:t>de N</a:t>
            </a:r>
            <a:r>
              <a:rPr lang="en-GB" dirty="0" smtClean="0">
                <a:solidFill>
                  <a:srgbClr val="0632AD"/>
                </a:solidFill>
              </a:rPr>
              <a:t>2</a:t>
            </a:r>
            <a:r>
              <a:rPr lang="en-GB" sz="2400" dirty="0" smtClean="0">
                <a:solidFill>
                  <a:srgbClr val="0632AD"/>
                </a:solidFill>
              </a:rPr>
              <a:t>-generator </a:t>
            </a:r>
            <a:endParaRPr lang="en-GB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en-GB" sz="2400" dirty="0" smtClean="0">
                <a:solidFill>
                  <a:srgbClr val="0632AD"/>
                </a:solidFill>
              </a:rPr>
              <a:t> </a:t>
            </a:r>
            <a:r>
              <a:rPr lang="en-GB" sz="2400" dirty="0" err="1" smtClean="0">
                <a:solidFill>
                  <a:srgbClr val="0632AD"/>
                </a:solidFill>
              </a:rPr>
              <a:t>opslag</a:t>
            </a:r>
            <a:r>
              <a:rPr lang="en-GB" sz="2400" dirty="0" smtClean="0">
                <a:solidFill>
                  <a:srgbClr val="0632AD"/>
                </a:solidFill>
              </a:rPr>
              <a:t> en analyse van </a:t>
            </a:r>
            <a:r>
              <a:rPr lang="en-GB" sz="2400" dirty="0" err="1" smtClean="0">
                <a:solidFill>
                  <a:srgbClr val="0632AD"/>
                </a:solidFill>
              </a:rPr>
              <a:t>meetgegevens</a:t>
            </a:r>
            <a:endParaRPr lang="en-GB" sz="2400" dirty="0" smtClean="0">
              <a:solidFill>
                <a:schemeClr val="accent5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 smtClean="0">
              <a:solidFill>
                <a:srgbClr val="0632A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7723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solidFill>
                  <a:srgbClr val="0632AD"/>
                </a:solidFill>
              </a:rPr>
              <a:t>Tips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voor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het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nieuwe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seizoen</a:t>
            </a:r>
            <a:r>
              <a:rPr lang="de-DE" sz="2800" b="1" dirty="0" smtClean="0">
                <a:solidFill>
                  <a:srgbClr val="0632AD"/>
                </a:solidFill>
              </a:rPr>
              <a:t> !</a:t>
            </a:r>
            <a:endParaRPr lang="de-DE" sz="2800" b="1" dirty="0" smtClean="0">
              <a:solidFill>
                <a:srgbClr val="0632AD"/>
              </a:solidFill>
            </a:endParaRPr>
          </a:p>
          <a:p>
            <a:endParaRPr lang="de-DE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uit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ervaring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zijn</a:t>
            </a:r>
            <a:r>
              <a:rPr lang="de-DE" sz="2400" dirty="0" smtClean="0">
                <a:solidFill>
                  <a:srgbClr val="0632AD"/>
                </a:solidFill>
              </a:rPr>
              <a:t> de </a:t>
            </a:r>
            <a:r>
              <a:rPr lang="de-DE" sz="2400" dirty="0" err="1" smtClean="0">
                <a:solidFill>
                  <a:srgbClr val="0632AD"/>
                </a:solidFill>
              </a:rPr>
              <a:t>slechte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cellen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vaak</a:t>
            </a:r>
            <a:r>
              <a:rPr lang="de-DE" sz="2400" dirty="0" smtClean="0">
                <a:solidFill>
                  <a:srgbClr val="0632AD"/>
                </a:solidFill>
              </a:rPr>
              <a:t> al </a:t>
            </a:r>
            <a:r>
              <a:rPr lang="de-DE" sz="2400" dirty="0" err="1" smtClean="0">
                <a:solidFill>
                  <a:srgbClr val="0632AD"/>
                </a:solidFill>
              </a:rPr>
              <a:t>bekend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maak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tijdig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een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planning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beoordeel</a:t>
            </a:r>
            <a:r>
              <a:rPr lang="de-DE" sz="2400" dirty="0" smtClean="0">
                <a:solidFill>
                  <a:srgbClr val="0632AD"/>
                </a:solidFill>
              </a:rPr>
              <a:t> de </a:t>
            </a:r>
            <a:r>
              <a:rPr lang="de-DE" sz="2400" dirty="0" err="1" smtClean="0">
                <a:solidFill>
                  <a:srgbClr val="0632AD"/>
                </a:solidFill>
              </a:rPr>
              <a:t>cellen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op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gasdichtheid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vaststellen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waar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precies</a:t>
            </a:r>
            <a:r>
              <a:rPr lang="de-DE" sz="2400" dirty="0" smtClean="0">
                <a:solidFill>
                  <a:srgbClr val="0632AD"/>
                </a:solidFill>
              </a:rPr>
              <a:t> de </a:t>
            </a:r>
            <a:r>
              <a:rPr lang="de-DE" sz="2400" dirty="0" err="1" smtClean="0">
                <a:solidFill>
                  <a:srgbClr val="0632AD"/>
                </a:solidFill>
              </a:rPr>
              <a:t>lekkages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zitten</a:t>
            </a:r>
            <a:r>
              <a:rPr lang="de-DE" sz="2400" dirty="0" smtClean="0">
                <a:solidFill>
                  <a:srgbClr val="0632AD"/>
                </a:solidFill>
              </a:rPr>
              <a:t>.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maak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afspraken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toeleveranciers</a:t>
            </a:r>
            <a:r>
              <a:rPr lang="de-DE" sz="2400" dirty="0" smtClean="0">
                <a:solidFill>
                  <a:srgbClr val="0632AD"/>
                </a:solidFill>
              </a:rPr>
              <a:t>  </a:t>
            </a:r>
            <a:r>
              <a:rPr lang="de-DE" sz="2400" dirty="0" err="1" smtClean="0">
                <a:solidFill>
                  <a:srgbClr val="0632AD"/>
                </a:solidFill>
              </a:rPr>
              <a:t>over</a:t>
            </a:r>
            <a:r>
              <a:rPr lang="de-DE" sz="2400" dirty="0" smtClean="0">
                <a:solidFill>
                  <a:srgbClr val="0632AD"/>
                </a:solidFill>
              </a:rPr>
              <a:t> wie/</a:t>
            </a:r>
            <a:r>
              <a:rPr lang="de-DE" sz="2400" dirty="0" err="1" smtClean="0">
                <a:solidFill>
                  <a:srgbClr val="0632AD"/>
                </a:solidFill>
              </a:rPr>
              <a:t>wat</a:t>
            </a:r>
            <a:r>
              <a:rPr lang="de-DE" sz="2400" dirty="0" smtClean="0">
                <a:solidFill>
                  <a:srgbClr val="0632AD"/>
                </a:solidFill>
              </a:rPr>
              <a:t>/</a:t>
            </a:r>
            <a:r>
              <a:rPr lang="de-DE" sz="2400" dirty="0" err="1" smtClean="0">
                <a:solidFill>
                  <a:srgbClr val="0632AD"/>
                </a:solidFill>
              </a:rPr>
              <a:t>hoe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houd</a:t>
            </a:r>
            <a:r>
              <a:rPr lang="de-DE" sz="2400" dirty="0" smtClean="0">
                <a:solidFill>
                  <a:srgbClr val="0632AD"/>
                </a:solidFill>
              </a:rPr>
              <a:t> de </a:t>
            </a:r>
            <a:r>
              <a:rPr lang="de-DE" sz="2400" dirty="0" err="1" smtClean="0">
                <a:solidFill>
                  <a:srgbClr val="0632AD"/>
                </a:solidFill>
              </a:rPr>
              <a:t>verwachte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opbrengst</a:t>
            </a:r>
            <a:r>
              <a:rPr lang="de-DE" sz="2400" dirty="0" smtClean="0">
                <a:solidFill>
                  <a:srgbClr val="0632AD"/>
                </a:solidFill>
              </a:rPr>
              <a:t> en </a:t>
            </a:r>
            <a:r>
              <a:rPr lang="de-DE" sz="2400" dirty="0" err="1" smtClean="0">
                <a:solidFill>
                  <a:srgbClr val="0632AD"/>
                </a:solidFill>
              </a:rPr>
              <a:t>oogsttijdstip</a:t>
            </a:r>
            <a:r>
              <a:rPr lang="de-DE" sz="2400" dirty="0" smtClean="0">
                <a:solidFill>
                  <a:srgbClr val="0632AD"/>
                </a:solidFill>
              </a:rPr>
              <a:t> in de </a:t>
            </a:r>
            <a:r>
              <a:rPr lang="de-DE" sz="2400" dirty="0" err="1" smtClean="0">
                <a:solidFill>
                  <a:srgbClr val="0632AD"/>
                </a:solidFill>
              </a:rPr>
              <a:t>gaten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wacht </a:t>
            </a:r>
            <a:r>
              <a:rPr lang="de-DE" sz="2400" dirty="0" err="1" smtClean="0">
                <a:solidFill>
                  <a:srgbClr val="0632AD"/>
                </a:solidFill>
              </a:rPr>
              <a:t>niet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met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renovatie</a:t>
            </a:r>
            <a:r>
              <a:rPr lang="de-DE" sz="2400" dirty="0" smtClean="0">
                <a:solidFill>
                  <a:srgbClr val="0632AD"/>
                </a:solidFill>
              </a:rPr>
              <a:t> tot </a:t>
            </a:r>
            <a:r>
              <a:rPr lang="de-DE" sz="2400" dirty="0" err="1" smtClean="0">
                <a:solidFill>
                  <a:srgbClr val="0632AD"/>
                </a:solidFill>
              </a:rPr>
              <a:t>net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voor</a:t>
            </a:r>
            <a:r>
              <a:rPr lang="de-DE" sz="2400" dirty="0" smtClean="0">
                <a:solidFill>
                  <a:srgbClr val="0632AD"/>
                </a:solidFill>
              </a:rPr>
              <a:t> de </a:t>
            </a:r>
            <a:r>
              <a:rPr lang="de-DE" sz="2400" dirty="0" err="1" smtClean="0">
                <a:solidFill>
                  <a:srgbClr val="0632AD"/>
                </a:solidFill>
              </a:rPr>
              <a:t>oogst</a:t>
            </a:r>
            <a:endParaRPr lang="de-DE" sz="2400" dirty="0" smtClean="0">
              <a:solidFill>
                <a:srgbClr val="0632AD"/>
              </a:solidFill>
            </a:endParaRPr>
          </a:p>
          <a:p>
            <a:endParaRPr lang="de-DE" sz="2400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0632AD"/>
                </a:solidFill>
              </a:rPr>
              <a:t>STOREX TOTAAL-SERVICE</a:t>
            </a:r>
            <a:endParaRPr lang="de-DE" sz="28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beoordeling</a:t>
            </a:r>
            <a:r>
              <a:rPr lang="de-DE" sz="2400" dirty="0" smtClean="0">
                <a:solidFill>
                  <a:srgbClr val="0632AD"/>
                </a:solidFill>
              </a:rPr>
              <a:t> van de </a:t>
            </a:r>
            <a:r>
              <a:rPr lang="de-DE" sz="2400" dirty="0" err="1" smtClean="0">
                <a:solidFill>
                  <a:srgbClr val="0632AD"/>
                </a:solidFill>
              </a:rPr>
              <a:t>gasdichtheid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opsporen</a:t>
            </a:r>
            <a:r>
              <a:rPr lang="de-DE" sz="2400" dirty="0" smtClean="0">
                <a:solidFill>
                  <a:srgbClr val="0632AD"/>
                </a:solidFill>
              </a:rPr>
              <a:t> van </a:t>
            </a:r>
            <a:r>
              <a:rPr lang="de-DE" sz="2400" dirty="0" err="1" smtClean="0">
                <a:solidFill>
                  <a:srgbClr val="0632AD"/>
                </a:solidFill>
              </a:rPr>
              <a:t>lekkages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coaten</a:t>
            </a:r>
            <a:r>
              <a:rPr lang="de-DE" sz="2400" dirty="0" smtClean="0">
                <a:solidFill>
                  <a:srgbClr val="0632AD"/>
                </a:solidFill>
              </a:rPr>
              <a:t> / </a:t>
            </a:r>
            <a:r>
              <a:rPr lang="de-DE" sz="2400" dirty="0" err="1" smtClean="0">
                <a:solidFill>
                  <a:srgbClr val="0632AD"/>
                </a:solidFill>
              </a:rPr>
              <a:t>gasdicht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maken</a:t>
            </a:r>
            <a:r>
              <a:rPr lang="de-DE" sz="2400" dirty="0" smtClean="0">
                <a:solidFill>
                  <a:srgbClr val="0632AD"/>
                </a:solidFill>
              </a:rPr>
              <a:t> van de CA </a:t>
            </a:r>
            <a:r>
              <a:rPr lang="de-DE" sz="2400" dirty="0" err="1" smtClean="0">
                <a:solidFill>
                  <a:srgbClr val="0632AD"/>
                </a:solidFill>
              </a:rPr>
              <a:t>bewaarcel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onderhoud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aan</a:t>
            </a:r>
            <a:r>
              <a:rPr lang="de-DE" sz="2400" dirty="0" smtClean="0">
                <a:solidFill>
                  <a:srgbClr val="0632AD"/>
                </a:solidFill>
              </a:rPr>
              <a:t> N</a:t>
            </a:r>
            <a:r>
              <a:rPr lang="de-DE" sz="2000" dirty="0" smtClean="0">
                <a:solidFill>
                  <a:srgbClr val="0632AD"/>
                </a:solidFill>
              </a:rPr>
              <a:t>2</a:t>
            </a:r>
            <a:r>
              <a:rPr lang="de-DE" sz="2400" dirty="0" smtClean="0">
                <a:solidFill>
                  <a:srgbClr val="0632AD"/>
                </a:solidFill>
              </a:rPr>
              <a:t>-generatoren</a:t>
            </a:r>
            <a:r>
              <a:rPr lang="de-DE" sz="2000" dirty="0" smtClean="0">
                <a:solidFill>
                  <a:srgbClr val="0632AD"/>
                </a:solidFill>
              </a:rPr>
              <a:t> (</a:t>
            </a:r>
            <a:r>
              <a:rPr lang="de-DE" sz="2000" dirty="0" err="1" smtClean="0">
                <a:solidFill>
                  <a:srgbClr val="0632AD"/>
                </a:solidFill>
              </a:rPr>
              <a:t>ook</a:t>
            </a:r>
            <a:r>
              <a:rPr lang="de-DE" sz="2000" dirty="0" smtClean="0">
                <a:solidFill>
                  <a:srgbClr val="0632AD"/>
                </a:solidFill>
              </a:rPr>
              <a:t> </a:t>
            </a:r>
            <a:r>
              <a:rPr lang="de-DE" sz="2000" dirty="0" err="1" smtClean="0">
                <a:solidFill>
                  <a:srgbClr val="0632AD"/>
                </a:solidFill>
              </a:rPr>
              <a:t>aan</a:t>
            </a:r>
            <a:r>
              <a:rPr lang="de-DE" sz="2000" dirty="0" smtClean="0">
                <a:solidFill>
                  <a:srgbClr val="0632AD"/>
                </a:solidFill>
              </a:rPr>
              <a:t> VA en </a:t>
            </a:r>
            <a:r>
              <a:rPr lang="de-DE" sz="2000" dirty="0" err="1" smtClean="0">
                <a:solidFill>
                  <a:srgbClr val="0632AD"/>
                </a:solidFill>
              </a:rPr>
              <a:t>Besseling</a:t>
            </a:r>
            <a:r>
              <a:rPr lang="de-DE" sz="2000" dirty="0" smtClean="0">
                <a:solidFill>
                  <a:srgbClr val="0632AD"/>
                </a:solidFill>
              </a:rPr>
              <a:t> </a:t>
            </a:r>
            <a:r>
              <a:rPr lang="de-DE" sz="2000" dirty="0" err="1" smtClean="0">
                <a:solidFill>
                  <a:srgbClr val="0632AD"/>
                </a:solidFill>
              </a:rPr>
              <a:t>machines</a:t>
            </a:r>
            <a:r>
              <a:rPr lang="de-DE" sz="2000" dirty="0" smtClean="0">
                <a:solidFill>
                  <a:srgbClr val="0632AD"/>
                </a:solidFill>
              </a:rPr>
              <a:t>)</a:t>
            </a:r>
            <a:endParaRPr lang="de-DE" sz="2400" dirty="0" smtClean="0">
              <a:solidFill>
                <a:srgbClr val="0632AD"/>
              </a:solidFill>
            </a:endParaRPr>
          </a:p>
          <a:p>
            <a:r>
              <a:rPr lang="de-DE" sz="2400" dirty="0" smtClean="0">
                <a:solidFill>
                  <a:srgbClr val="0632AD"/>
                </a:solidFill>
              </a:rPr>
              <a:t>- </a:t>
            </a:r>
            <a:r>
              <a:rPr lang="de-DE" sz="2400" dirty="0" err="1" smtClean="0">
                <a:solidFill>
                  <a:srgbClr val="0632AD"/>
                </a:solidFill>
              </a:rPr>
              <a:t>renovatie</a:t>
            </a:r>
            <a:r>
              <a:rPr lang="de-DE" sz="2400" dirty="0" smtClean="0">
                <a:solidFill>
                  <a:srgbClr val="0632AD"/>
                </a:solidFill>
              </a:rPr>
              <a:t> CO</a:t>
            </a:r>
            <a:r>
              <a:rPr lang="de-DE" sz="2000" dirty="0" smtClean="0">
                <a:solidFill>
                  <a:srgbClr val="0632AD"/>
                </a:solidFill>
              </a:rPr>
              <a:t>2</a:t>
            </a:r>
            <a:r>
              <a:rPr lang="de-DE" sz="2400" dirty="0" smtClean="0">
                <a:solidFill>
                  <a:srgbClr val="0632AD"/>
                </a:solidFill>
              </a:rPr>
              <a:t>-scrubbers  (</a:t>
            </a:r>
            <a:r>
              <a:rPr lang="de-DE" sz="2400" dirty="0" err="1" smtClean="0">
                <a:solidFill>
                  <a:srgbClr val="0632AD"/>
                </a:solidFill>
              </a:rPr>
              <a:t>actief-kool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vervangen</a:t>
            </a:r>
            <a:r>
              <a:rPr lang="de-DE" sz="2400" dirty="0" smtClean="0">
                <a:solidFill>
                  <a:srgbClr val="0632AD"/>
                </a:solidFill>
              </a:rPr>
              <a:t> / </a:t>
            </a:r>
            <a:r>
              <a:rPr lang="de-DE" sz="2400" dirty="0" err="1" smtClean="0">
                <a:solidFill>
                  <a:srgbClr val="0632AD"/>
                </a:solidFill>
              </a:rPr>
              <a:t>ombouw</a:t>
            </a:r>
            <a:r>
              <a:rPr lang="de-DE" sz="2400" dirty="0" smtClean="0">
                <a:solidFill>
                  <a:srgbClr val="0632AD"/>
                </a:solidFill>
              </a:rPr>
              <a:t>)</a:t>
            </a:r>
            <a:endParaRPr lang="de-DE" sz="2400" dirty="0" smtClean="0">
              <a:solidFill>
                <a:srgbClr val="0632AD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pic>
        <p:nvPicPr>
          <p:cNvPr id="6" name="Afbeelding 5" descr="frigowhitespuit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6337" y="3754582"/>
            <a:ext cx="4859482" cy="1889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5858" y="1190161"/>
            <a:ext cx="851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632AD"/>
                </a:solidFill>
              </a:rPr>
              <a:t>De beste DCA </a:t>
            </a:r>
            <a:r>
              <a:rPr lang="de-DE" sz="3200" b="1" dirty="0" err="1" smtClean="0">
                <a:solidFill>
                  <a:srgbClr val="0632AD"/>
                </a:solidFill>
              </a:rPr>
              <a:t>bewaring</a:t>
            </a:r>
            <a:r>
              <a:rPr lang="de-DE" sz="3200" b="1" dirty="0" smtClean="0">
                <a:solidFill>
                  <a:srgbClr val="0632AD"/>
                </a:solidFill>
              </a:rPr>
              <a:t> </a:t>
            </a:r>
            <a:r>
              <a:rPr lang="de-DE" sz="3200" b="1" dirty="0" err="1" smtClean="0">
                <a:solidFill>
                  <a:srgbClr val="0632AD"/>
                </a:solidFill>
              </a:rPr>
              <a:t>bereik</a:t>
            </a:r>
            <a:r>
              <a:rPr lang="de-DE" sz="3200" b="1" dirty="0" smtClean="0">
                <a:solidFill>
                  <a:srgbClr val="0632AD"/>
                </a:solidFill>
              </a:rPr>
              <a:t> je </a:t>
            </a:r>
            <a:r>
              <a:rPr lang="de-DE" sz="3200" b="1" dirty="0" err="1" smtClean="0">
                <a:solidFill>
                  <a:srgbClr val="0632AD"/>
                </a:solidFill>
              </a:rPr>
              <a:t>met</a:t>
            </a:r>
            <a:r>
              <a:rPr lang="de-DE" sz="3200" b="1" dirty="0" smtClean="0">
                <a:solidFill>
                  <a:srgbClr val="0632AD"/>
                </a:solidFill>
              </a:rPr>
              <a:t> :</a:t>
            </a:r>
            <a:endParaRPr lang="de-DE" sz="3200" b="1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een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goede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gasdichte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cel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een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juiste</a:t>
            </a: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err="1" smtClean="0">
                <a:solidFill>
                  <a:srgbClr val="0632AD"/>
                </a:solidFill>
              </a:rPr>
              <a:t>afstelling</a:t>
            </a:r>
            <a:r>
              <a:rPr lang="de-DE" sz="2400" dirty="0" smtClean="0">
                <a:solidFill>
                  <a:srgbClr val="0632AD"/>
                </a:solidFill>
              </a:rPr>
              <a:t> van de </a:t>
            </a:r>
            <a:r>
              <a:rPr lang="de-DE" sz="2400" dirty="0" err="1" smtClean="0">
                <a:solidFill>
                  <a:srgbClr val="0632AD"/>
                </a:solidFill>
              </a:rPr>
              <a:t>koeling</a:t>
            </a:r>
            <a:r>
              <a:rPr lang="de-DE" sz="2400" dirty="0" smtClean="0">
                <a:solidFill>
                  <a:srgbClr val="0632AD"/>
                </a:solidFill>
              </a:rPr>
              <a:t> en CA-</a:t>
            </a:r>
            <a:r>
              <a:rPr lang="de-DE" sz="2400" dirty="0" err="1" smtClean="0">
                <a:solidFill>
                  <a:srgbClr val="0632AD"/>
                </a:solidFill>
              </a:rPr>
              <a:t>aparatuur</a:t>
            </a:r>
            <a:endParaRPr lang="de-DE" sz="2400" dirty="0" smtClean="0">
              <a:solidFill>
                <a:srgbClr val="0632AD"/>
              </a:solidFill>
            </a:endParaRPr>
          </a:p>
          <a:p>
            <a:pPr>
              <a:buFontTx/>
              <a:buChar char="-"/>
            </a:pPr>
            <a:r>
              <a:rPr lang="de-DE" sz="2400" dirty="0" smtClean="0">
                <a:solidFill>
                  <a:srgbClr val="0632AD"/>
                </a:solidFill>
              </a:rPr>
              <a:t> </a:t>
            </a:r>
            <a:r>
              <a:rPr lang="de-DE" sz="2400" dirty="0" smtClean="0">
                <a:solidFill>
                  <a:srgbClr val="0632AD"/>
                </a:solidFill>
              </a:rPr>
              <a:t>en </a:t>
            </a:r>
            <a:r>
              <a:rPr lang="de-DE" sz="2400" dirty="0" err="1" smtClean="0">
                <a:solidFill>
                  <a:srgbClr val="0632AD"/>
                </a:solidFill>
              </a:rPr>
              <a:t>een</a:t>
            </a:r>
            <a:r>
              <a:rPr lang="de-DE" sz="2400" dirty="0" smtClean="0">
                <a:solidFill>
                  <a:srgbClr val="0632AD"/>
                </a:solidFill>
              </a:rPr>
              <a:t> DCS </a:t>
            </a:r>
            <a:r>
              <a:rPr lang="de-DE" sz="2400" dirty="0" err="1" smtClean="0">
                <a:solidFill>
                  <a:srgbClr val="0632AD"/>
                </a:solidFill>
              </a:rPr>
              <a:t>systeem</a:t>
            </a:r>
            <a:r>
              <a:rPr lang="de-DE" sz="2400" dirty="0" smtClean="0">
                <a:solidFill>
                  <a:srgbClr val="0632AD"/>
                </a:solidFill>
              </a:rPr>
              <a:t> : </a:t>
            </a:r>
            <a:r>
              <a:rPr lang="de-DE" sz="2000" dirty="0" err="1" smtClean="0">
                <a:solidFill>
                  <a:srgbClr val="0632AD"/>
                </a:solidFill>
              </a:rPr>
              <a:t>ethanoltester</a:t>
            </a:r>
            <a:r>
              <a:rPr lang="de-DE" sz="2000" dirty="0" smtClean="0">
                <a:solidFill>
                  <a:srgbClr val="0632AD"/>
                </a:solidFill>
              </a:rPr>
              <a:t> – DCS </a:t>
            </a:r>
            <a:r>
              <a:rPr lang="de-DE" sz="2000" dirty="0" err="1" smtClean="0">
                <a:solidFill>
                  <a:srgbClr val="0632AD"/>
                </a:solidFill>
              </a:rPr>
              <a:t>automatic</a:t>
            </a:r>
            <a:r>
              <a:rPr lang="de-DE" sz="2000" dirty="0" smtClean="0">
                <a:solidFill>
                  <a:srgbClr val="0632AD"/>
                </a:solidFill>
              </a:rPr>
              <a:t> – DCS Pro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Afbeelding 6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68034" y="4519090"/>
            <a:ext cx="51954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632AD"/>
              </a:buClr>
            </a:pPr>
            <a:r>
              <a:rPr lang="nl-NL" sz="2000" b="1" i="1" dirty="0" smtClean="0">
                <a:solidFill>
                  <a:srgbClr val="0632AD"/>
                </a:solidFill>
              </a:rPr>
              <a:t>Bewaring bij de laagst </a:t>
            </a:r>
            <a:r>
              <a:rPr lang="nl-NL" sz="2000" b="1" i="1" dirty="0" smtClean="0">
                <a:solidFill>
                  <a:srgbClr val="0632AD"/>
                </a:solidFill>
              </a:rPr>
              <a:t>mogelijke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632AD"/>
              </a:buClr>
            </a:pPr>
            <a:r>
              <a:rPr lang="nl-NL" sz="2000" b="1" i="1" dirty="0" smtClean="0">
                <a:solidFill>
                  <a:srgbClr val="0632AD"/>
                </a:solidFill>
              </a:rPr>
              <a:t>zuurstofgehalte </a:t>
            </a:r>
            <a:r>
              <a:rPr lang="nl-NL" sz="2000" b="1" i="1" dirty="0" smtClean="0">
                <a:solidFill>
                  <a:srgbClr val="0632AD"/>
                </a:solidFill>
              </a:rPr>
              <a:t>geeft de beste </a:t>
            </a:r>
            <a:r>
              <a:rPr lang="nl-NL" sz="2000" b="1" i="1" dirty="0" smtClean="0">
                <a:solidFill>
                  <a:srgbClr val="0632AD"/>
                </a:solidFill>
              </a:rPr>
              <a:t>fruitkwaliteit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632AD"/>
              </a:buClr>
            </a:pPr>
            <a:r>
              <a:rPr lang="nl-NL" sz="2000" b="1" i="1" dirty="0" smtClean="0">
                <a:solidFill>
                  <a:srgbClr val="0632AD"/>
                </a:solidFill>
              </a:rPr>
              <a:t>(</a:t>
            </a:r>
            <a:r>
              <a:rPr lang="nl-NL" sz="2000" b="1" i="1" dirty="0" smtClean="0">
                <a:solidFill>
                  <a:srgbClr val="0632AD"/>
                </a:solidFill>
              </a:rPr>
              <a:t>bron : FBR Wageningen)</a:t>
            </a:r>
            <a:endParaRPr lang="nl-NL" sz="2000" b="1" dirty="0" smtClean="0">
              <a:solidFill>
                <a:srgbClr val="0632AD"/>
              </a:solidFill>
            </a:endParaRPr>
          </a:p>
        </p:txBody>
      </p:sp>
      <p:pic>
        <p:nvPicPr>
          <p:cNvPr id="8" name="Afbeelding 7" descr="WP_20180615_006.jpg"/>
          <p:cNvPicPr>
            <a:picLocks noChangeAspect="1"/>
          </p:cNvPicPr>
          <p:nvPr/>
        </p:nvPicPr>
        <p:blipFill>
          <a:blip r:embed="rId4" cstate="print"/>
          <a:srcRect l="12075" t="-971" r="10376" b="22330"/>
          <a:stretch>
            <a:fillRect/>
          </a:stretch>
        </p:blipFill>
        <p:spPr>
          <a:xfrm>
            <a:off x="583813" y="3053066"/>
            <a:ext cx="2327963" cy="1327923"/>
          </a:xfrm>
          <a:prstGeom prst="rect">
            <a:avLst/>
          </a:prstGeom>
        </p:spPr>
      </p:pic>
      <p:pic>
        <p:nvPicPr>
          <p:cNvPr id="9" name="Afbeelding 7" descr="_DSC313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25728" y="3051979"/>
            <a:ext cx="2484458" cy="135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WP_20190201_015.jpg"/>
          <p:cNvPicPr>
            <a:picLocks noChangeAspect="1"/>
          </p:cNvPicPr>
          <p:nvPr/>
        </p:nvPicPr>
        <p:blipFill>
          <a:blip r:embed="rId6" cstate="print"/>
          <a:srcRect t="8929"/>
          <a:stretch>
            <a:fillRect/>
          </a:stretch>
        </p:blipFill>
        <p:spPr>
          <a:xfrm>
            <a:off x="5848127" y="3043701"/>
            <a:ext cx="1363253" cy="2207172"/>
          </a:xfrm>
          <a:prstGeom prst="rect">
            <a:avLst/>
          </a:prstGeom>
        </p:spPr>
      </p:pic>
      <p:pic>
        <p:nvPicPr>
          <p:cNvPr id="11" name="Afbeelding 10" descr="WP_20190201_003.jpg"/>
          <p:cNvPicPr>
            <a:picLocks noChangeAspect="1"/>
          </p:cNvPicPr>
          <p:nvPr/>
        </p:nvPicPr>
        <p:blipFill>
          <a:blip r:embed="rId7" cstate="print"/>
          <a:srcRect t="9186" b="9615"/>
          <a:stretch>
            <a:fillRect/>
          </a:stretch>
        </p:blipFill>
        <p:spPr>
          <a:xfrm>
            <a:off x="7280387" y="3057554"/>
            <a:ext cx="1529014" cy="2207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90927" y="1594895"/>
            <a:ext cx="851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0632AD"/>
                </a:solidFill>
              </a:rPr>
              <a:t>Bedankt </a:t>
            </a:r>
            <a:r>
              <a:rPr lang="de-DE" sz="2800" b="1" dirty="0" err="1" smtClean="0">
                <a:solidFill>
                  <a:srgbClr val="0632AD"/>
                </a:solidFill>
              </a:rPr>
              <a:t>voor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uw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aandacht</a:t>
            </a:r>
            <a:r>
              <a:rPr lang="de-DE" sz="2800" b="1" dirty="0" smtClean="0">
                <a:solidFill>
                  <a:srgbClr val="0632AD"/>
                </a:solidFill>
              </a:rPr>
              <a:t> en</a:t>
            </a:r>
          </a:p>
          <a:p>
            <a:pPr algn="ctr"/>
            <a:r>
              <a:rPr lang="de-DE" sz="2800" b="1" dirty="0" err="1" smtClean="0">
                <a:solidFill>
                  <a:srgbClr val="0632AD"/>
                </a:solidFill>
              </a:rPr>
              <a:t>w</a:t>
            </a:r>
            <a:r>
              <a:rPr lang="de-DE" sz="2800" b="1" dirty="0" err="1" smtClean="0">
                <a:solidFill>
                  <a:srgbClr val="0632AD"/>
                </a:solidFill>
              </a:rPr>
              <a:t>ensen</a:t>
            </a:r>
            <a:r>
              <a:rPr lang="de-DE" sz="2800" b="1" dirty="0" smtClean="0">
                <a:solidFill>
                  <a:srgbClr val="0632AD"/>
                </a:solidFill>
              </a:rPr>
              <a:t> u </a:t>
            </a:r>
            <a:r>
              <a:rPr lang="de-DE" sz="2800" b="1" dirty="0" err="1" smtClean="0">
                <a:solidFill>
                  <a:srgbClr val="0632AD"/>
                </a:solidFill>
              </a:rPr>
              <a:t>een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goed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seizoen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err="1" smtClean="0">
                <a:solidFill>
                  <a:srgbClr val="0632AD"/>
                </a:solidFill>
              </a:rPr>
              <a:t>toe</a:t>
            </a:r>
            <a:r>
              <a:rPr lang="de-DE" sz="2800" b="1" dirty="0" smtClean="0">
                <a:solidFill>
                  <a:srgbClr val="0632AD"/>
                </a:solidFill>
              </a:rPr>
              <a:t> </a:t>
            </a:r>
            <a:r>
              <a:rPr lang="de-DE" sz="2800" b="1" dirty="0" smtClean="0">
                <a:solidFill>
                  <a:srgbClr val="0632AD"/>
                </a:solidFill>
              </a:rPr>
              <a:t>!</a:t>
            </a:r>
            <a:endParaRPr lang="de-DE" sz="2800" b="1" dirty="0" smtClean="0">
              <a:solidFill>
                <a:srgbClr val="0632AD"/>
              </a:solidFill>
            </a:endParaRPr>
          </a:p>
        </p:txBody>
      </p:sp>
      <p:pic>
        <p:nvPicPr>
          <p:cNvPr id="6" name="Afbeelding 5" descr="Cute-little-girl-eating-apple-in-the-park.jpg"/>
          <p:cNvPicPr>
            <a:picLocks noChangeAspect="1"/>
          </p:cNvPicPr>
          <p:nvPr/>
        </p:nvPicPr>
        <p:blipFill>
          <a:blip r:embed="rId3" cstate="print"/>
          <a:srcRect b="9411"/>
          <a:stretch>
            <a:fillRect/>
          </a:stretch>
        </p:blipFill>
        <p:spPr>
          <a:xfrm>
            <a:off x="1888760" y="2740384"/>
            <a:ext cx="5021705" cy="303083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98358" y="1133356"/>
            <a:ext cx="7972926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0632AD"/>
              </a:solidFill>
            </a:endParaRPr>
          </a:p>
          <a:p>
            <a:pPr>
              <a:lnSpc>
                <a:spcPct val="150000"/>
              </a:lnSpc>
            </a:pPr>
            <a:endParaRPr lang="en-GB" sz="2000" b="1" dirty="0" smtClean="0">
              <a:solidFill>
                <a:srgbClr val="0632AD"/>
              </a:solidFill>
            </a:endParaRPr>
          </a:p>
        </p:txBody>
      </p:sp>
      <p:pic>
        <p:nvPicPr>
          <p:cNvPr id="5" name="Picture 2" descr="koelc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859" y="1211855"/>
            <a:ext cx="7812929" cy="4390987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Tijdelijke aanduiding voor tekst 3"/>
          <p:cNvSpPr txBox="1">
            <a:spLocks/>
          </p:cNvSpPr>
          <p:nvPr/>
        </p:nvSpPr>
        <p:spPr>
          <a:xfrm>
            <a:off x="416365" y="1718959"/>
            <a:ext cx="8907517" cy="4486970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onder- of overdruk 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Arial" pitchFamily="34" charset="0"/>
              <a:buChar char="•"/>
              <a:tabLst/>
              <a:defRPr/>
            </a:pPr>
            <a:r>
              <a:rPr lang="af-ZA" sz="2800" dirty="0" smtClean="0">
                <a:solidFill>
                  <a:srgbClr val="0632AD"/>
                </a:solidFill>
              </a:rPr>
              <a:t>Bij voorkeur onderdruk 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!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af-ZA" sz="28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tabLst/>
              <a:defRPr/>
            </a:pP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drukaflaat-methode</a:t>
            </a:r>
            <a:r>
              <a:rPr kumimoji="0" lang="af-ZA" sz="28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  m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aximaal</a:t>
            </a:r>
            <a:r>
              <a:rPr kumimoji="0" lang="af-ZA" sz="28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drukverval 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af-ZA" sz="2800" dirty="0" smtClean="0">
                <a:solidFill>
                  <a:srgbClr val="0632AD"/>
                </a:solidFill>
              </a:rPr>
              <a:t>voor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ULO: in 10 minuten</a:t>
            </a:r>
            <a:r>
              <a:rPr kumimoji="0" lang="af-ZA" sz="28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van 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80 naar 40 Pa.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af-ZA" sz="2800" dirty="0" smtClean="0">
                <a:solidFill>
                  <a:srgbClr val="0632AD"/>
                </a:solidFill>
              </a:rPr>
              <a:t>voor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DCA: in 13 minuten</a:t>
            </a:r>
            <a:r>
              <a:rPr kumimoji="0" lang="af-ZA" sz="28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van </a:t>
            </a:r>
            <a:r>
              <a:rPr kumimoji="0" lang="af-Z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80 naar 40 Pa.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endParaRPr lang="af-ZA" sz="2800" dirty="0" smtClean="0">
              <a:solidFill>
                <a:srgbClr val="0632AD"/>
              </a:solidFill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tabLst/>
              <a:defRPr/>
            </a:pPr>
            <a:r>
              <a:rPr lang="af-ZA" sz="2800" dirty="0" smtClean="0">
                <a:solidFill>
                  <a:srgbClr val="0632AD"/>
                </a:solidFill>
              </a:rPr>
              <a:t>doorstroom-methode :  liters uit = liters in </a:t>
            </a:r>
            <a:endParaRPr lang="af-ZA" sz="2800" dirty="0" smtClean="0">
              <a:solidFill>
                <a:srgbClr val="0632AD"/>
              </a:solidFill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lang="af-ZA" sz="2800" dirty="0" smtClean="0">
                <a:solidFill>
                  <a:srgbClr val="0632AD"/>
                </a:solidFill>
              </a:rPr>
              <a:t>0,20 /0,15 /0,10 cm2 /100 m3</a:t>
            </a:r>
            <a:endParaRPr lang="af-ZA" sz="2800" dirty="0" smtClean="0">
              <a:solidFill>
                <a:srgbClr val="0632AD"/>
              </a:solidFill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af-ZA" sz="28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Arial" pitchFamily="34" charset="0"/>
              <a:buChar char="•"/>
              <a:tabLst/>
              <a:defRPr/>
            </a:pPr>
            <a:endParaRPr kumimoji="0" lang="af-ZA" sz="28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0632AD"/>
              </a:buClr>
              <a:buSzPct val="140000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0632AD"/>
              </a:buClr>
              <a:buSzPct val="140000"/>
              <a:buFont typeface="Wingdings" pitchFamily="2" charset="2"/>
              <a:buChar char="§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81723" y="928754"/>
            <a:ext cx="79729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Gasdichtheid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bewaar</a:t>
            </a:r>
            <a:r>
              <a:rPr lang="en-GB" sz="4000" b="1" dirty="0" err="1" smtClean="0">
                <a:solidFill>
                  <a:srgbClr val="0632AD"/>
                </a:solidFill>
              </a:rPr>
              <a:t>cellen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81723" y="928754"/>
            <a:ext cx="79729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Gasdichtheid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bewaar</a:t>
            </a:r>
            <a:r>
              <a:rPr lang="en-GB" sz="4000" b="1" dirty="0" err="1" smtClean="0">
                <a:solidFill>
                  <a:srgbClr val="0632AD"/>
                </a:solidFill>
              </a:rPr>
              <a:t>cellen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r>
              <a:rPr lang="nl-NL" sz="3600" dirty="0" err="1" smtClean="0">
                <a:solidFill>
                  <a:schemeClr val="accent5"/>
                </a:solidFill>
              </a:rPr>
              <a:t>Druk-aflaatmethode</a:t>
            </a:r>
            <a:endParaRPr lang="nl-NL" sz="2800" dirty="0" smtClean="0">
              <a:solidFill>
                <a:schemeClr val="accent5"/>
              </a:solidFill>
            </a:endParaRPr>
          </a:p>
          <a:p>
            <a:pPr algn="ctr"/>
            <a:endParaRPr lang="nl-NL" sz="2400" dirty="0" smtClean="0">
              <a:solidFill>
                <a:schemeClr val="accent5"/>
              </a:solidFill>
            </a:endParaRP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 algn="ctr"/>
            <a:endParaRPr lang="nl-NL" sz="3600" b="1" dirty="0" smtClean="0">
              <a:solidFill>
                <a:schemeClr val="accent5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Afbeelding 8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78112" y="4527029"/>
            <a:ext cx="3417757" cy="23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192.168.2.51/services/ftp/removable/data/SNAPSHOT/SS000101000004.JP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636302" y="2668248"/>
            <a:ext cx="3507698" cy="254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43200"/>
            <a:ext cx="3387777" cy="24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389" y="1064302"/>
            <a:ext cx="7669561" cy="44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torex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832" y="5625321"/>
            <a:ext cx="2489767" cy="96542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81723" y="928754"/>
            <a:ext cx="79729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632AD"/>
                </a:solidFill>
              </a:rPr>
              <a:t>Gasdichtheid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bewaar</a:t>
            </a:r>
            <a:r>
              <a:rPr lang="en-GB" sz="4000" b="1" dirty="0" err="1" smtClean="0">
                <a:solidFill>
                  <a:srgbClr val="0632AD"/>
                </a:solidFill>
              </a:rPr>
              <a:t>cellen</a:t>
            </a:r>
            <a:endParaRPr lang="en-GB" sz="4000" b="1" dirty="0" smtClean="0">
              <a:solidFill>
                <a:srgbClr val="0632AD"/>
              </a:solidFill>
            </a:endParaRPr>
          </a:p>
          <a:p>
            <a:r>
              <a:rPr lang="nl-NL" sz="3600" dirty="0" smtClean="0">
                <a:solidFill>
                  <a:schemeClr val="accent5"/>
                </a:solidFill>
              </a:rPr>
              <a:t>Controle tijdens bewaring</a:t>
            </a: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nl-NL" sz="3600" dirty="0" smtClean="0">
                <a:solidFill>
                  <a:schemeClr val="accent5"/>
                </a:solidFill>
              </a:rPr>
              <a:t> ART </a:t>
            </a:r>
            <a:r>
              <a:rPr lang="nl-NL" sz="2800" dirty="0" smtClean="0">
                <a:solidFill>
                  <a:schemeClr val="accent5"/>
                </a:solidFill>
              </a:rPr>
              <a:t>(</a:t>
            </a:r>
            <a:r>
              <a:rPr lang="nl-NL" sz="2800" dirty="0" err="1" smtClean="0">
                <a:solidFill>
                  <a:schemeClr val="accent5"/>
                </a:solidFill>
              </a:rPr>
              <a:t>automatic</a:t>
            </a:r>
            <a:r>
              <a:rPr lang="nl-NL" sz="2800" dirty="0" smtClean="0">
                <a:solidFill>
                  <a:schemeClr val="accent5"/>
                </a:solidFill>
              </a:rPr>
              <a:t> roomtester)</a:t>
            </a:r>
            <a:endParaRPr lang="nl-NL" sz="3600" dirty="0" smtClean="0">
              <a:solidFill>
                <a:schemeClr val="accent5"/>
              </a:solidFill>
            </a:endParaRPr>
          </a:p>
          <a:p>
            <a:pPr>
              <a:buFontTx/>
              <a:buChar char="-"/>
            </a:pPr>
            <a:r>
              <a:rPr lang="nl-NL" sz="3600" dirty="0" smtClean="0">
                <a:solidFill>
                  <a:schemeClr val="accent5"/>
                </a:solidFill>
              </a:rPr>
              <a:t> </a:t>
            </a:r>
            <a:r>
              <a:rPr lang="nl-NL" sz="3600" dirty="0" smtClean="0">
                <a:solidFill>
                  <a:schemeClr val="accent5"/>
                </a:solidFill>
              </a:rPr>
              <a:t>Respiratietest : </a:t>
            </a:r>
          </a:p>
          <a:p>
            <a:pPr lvl="1">
              <a:buFontTx/>
              <a:buChar char="-"/>
            </a:pPr>
            <a:r>
              <a:rPr lang="nl-NL" sz="2800" dirty="0" smtClean="0">
                <a:solidFill>
                  <a:schemeClr val="accent5"/>
                </a:solidFill>
              </a:rPr>
              <a:t> verhouding 1:1 </a:t>
            </a:r>
          </a:p>
          <a:p>
            <a:pPr lvl="1">
              <a:buFontTx/>
              <a:buChar char="-"/>
            </a:pPr>
            <a:r>
              <a:rPr lang="nl-NL" sz="2800" dirty="0" smtClean="0">
                <a:solidFill>
                  <a:schemeClr val="accent5"/>
                </a:solidFill>
              </a:rPr>
              <a:t> </a:t>
            </a:r>
            <a:r>
              <a:rPr lang="nl-NL" sz="2800" dirty="0" smtClean="0">
                <a:solidFill>
                  <a:schemeClr val="accent5"/>
                </a:solidFill>
              </a:rPr>
              <a:t>is </a:t>
            </a:r>
            <a:r>
              <a:rPr lang="nl-NL" sz="2800" dirty="0" smtClean="0">
                <a:solidFill>
                  <a:schemeClr val="accent5"/>
                </a:solidFill>
              </a:rPr>
              <a:t>O</a:t>
            </a:r>
            <a:r>
              <a:rPr lang="nl-NL" sz="2400" dirty="0" smtClean="0">
                <a:solidFill>
                  <a:schemeClr val="accent5"/>
                </a:solidFill>
              </a:rPr>
              <a:t>2</a:t>
            </a:r>
            <a:r>
              <a:rPr lang="nl-NL" sz="2800" dirty="0" smtClean="0">
                <a:solidFill>
                  <a:schemeClr val="accent5"/>
                </a:solidFill>
              </a:rPr>
              <a:t> daling minder dan CO</a:t>
            </a:r>
            <a:r>
              <a:rPr lang="nl-NL" sz="2400" dirty="0" smtClean="0">
                <a:solidFill>
                  <a:schemeClr val="accent5"/>
                </a:solidFill>
              </a:rPr>
              <a:t>2</a:t>
            </a:r>
            <a:r>
              <a:rPr lang="nl-NL" sz="2800" dirty="0" smtClean="0">
                <a:solidFill>
                  <a:schemeClr val="accent5"/>
                </a:solidFill>
              </a:rPr>
              <a:t> stijging : lek</a:t>
            </a:r>
            <a:endParaRPr lang="nl-NL" sz="2800" dirty="0" smtClean="0">
              <a:solidFill>
                <a:schemeClr val="accent5"/>
              </a:solidFill>
            </a:endParaRPr>
          </a:p>
          <a:p>
            <a:pPr algn="ctr"/>
            <a:endParaRPr lang="nl-NL" sz="2400" dirty="0" smtClean="0">
              <a:solidFill>
                <a:schemeClr val="accent5"/>
              </a:solidFill>
            </a:endParaRPr>
          </a:p>
          <a:p>
            <a:pPr algn="ctr"/>
            <a:endParaRPr lang="nl-NL" sz="3600" dirty="0" smtClean="0">
              <a:solidFill>
                <a:schemeClr val="accent5"/>
              </a:solidFill>
            </a:endParaRPr>
          </a:p>
          <a:p>
            <a:pPr algn="ctr"/>
            <a:endParaRPr lang="nl-NL" sz="3600" b="1" dirty="0" smtClean="0">
              <a:solidFill>
                <a:schemeClr val="accent5"/>
              </a:solidFill>
            </a:endParaRPr>
          </a:p>
          <a:p>
            <a:pPr algn="ctr"/>
            <a:endParaRPr lang="en-GB" sz="3600" b="1" dirty="0" smtClean="0">
              <a:solidFill>
                <a:schemeClr val="accent5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4" cstate="screen"/>
          <a:srcRect l="28509" t="18649"/>
          <a:stretch>
            <a:fillRect/>
          </a:stretch>
        </p:blipFill>
        <p:spPr bwMode="auto">
          <a:xfrm>
            <a:off x="6235908" y="2098623"/>
            <a:ext cx="2908092" cy="20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569626" y="4847468"/>
            <a:ext cx="5141626" cy="563981"/>
          </a:xfrm>
          <a:prstGeom prst="rect">
            <a:avLst/>
          </a:prstGeom>
        </p:spPr>
        <p:txBody>
          <a:bodyPr/>
          <a:lstStyle/>
          <a:p>
            <a:pPr marL="252413" marR="0" lvl="0" indent="-252413" algn="ctr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+ 6O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6CO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+ 6H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 +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energie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/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voc’s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632A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632A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1" name="Afbeelding 10" descr="respiratio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95868" y="4822514"/>
            <a:ext cx="2848131" cy="2035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41684" y="1213567"/>
            <a:ext cx="797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632AD"/>
                </a:solidFill>
              </a:rPr>
              <a:t>Lek</a:t>
            </a:r>
            <a:r>
              <a:rPr lang="en-GB" sz="4000" b="1" dirty="0" smtClean="0">
                <a:solidFill>
                  <a:srgbClr val="0632AD"/>
                </a:solidFill>
              </a:rPr>
              <a:t> </a:t>
            </a:r>
            <a:r>
              <a:rPr lang="en-GB" sz="4000" b="1" dirty="0" err="1" smtClean="0">
                <a:solidFill>
                  <a:srgbClr val="0632AD"/>
                </a:solidFill>
              </a:rPr>
              <a:t>zoeken</a:t>
            </a:r>
            <a:r>
              <a:rPr lang="en-GB" sz="4000" b="1" dirty="0" smtClean="0">
                <a:solidFill>
                  <a:srgbClr val="0632AD"/>
                </a:solidFill>
              </a:rPr>
              <a:t> !</a:t>
            </a:r>
            <a:endParaRPr lang="en-GB" sz="3600" b="1" dirty="0" smtClean="0">
              <a:solidFill>
                <a:schemeClr val="accent5"/>
              </a:solidFill>
            </a:endParaRPr>
          </a:p>
        </p:txBody>
      </p:sp>
      <p:pic>
        <p:nvPicPr>
          <p:cNvPr id="7" name="Afbeelding 6" descr="lekk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8589" y="1989221"/>
            <a:ext cx="5914189" cy="443564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88758" y="160420"/>
            <a:ext cx="8588375" cy="840125"/>
          </a:xfrm>
          <a:prstGeom prst="rect">
            <a:avLst/>
          </a:prstGeom>
          <a:noFill/>
          <a:ln w="0"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DCA bewaring in de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praktijk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1064</Words>
  <Application>Microsoft Office PowerPoint</Application>
  <PresentationFormat>Diavoorstelling (4:3)</PresentationFormat>
  <Paragraphs>265</Paragraphs>
  <Slides>33</Slides>
  <Notes>33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Wageningen UR</vt:lpstr>
      <vt:lpstr>Dia 1</vt:lpstr>
      <vt:lpstr>Dia 2</vt:lpstr>
      <vt:lpstr>DCA bewaring in de praktijk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eugene</cp:lastModifiedBy>
  <cp:revision>490</cp:revision>
  <cp:lastPrinted>2012-04-17T17:00:01Z</cp:lastPrinted>
  <dcterms:created xsi:type="dcterms:W3CDTF">2011-09-29T08:30:03Z</dcterms:created>
  <dcterms:modified xsi:type="dcterms:W3CDTF">2019-03-25T15:03:40Z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